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64" r:id="rId5"/>
    <p:sldId id="263" r:id="rId6"/>
    <p:sldId id="269" r:id="rId7"/>
    <p:sldId id="260" r:id="rId8"/>
    <p:sldId id="265" r:id="rId9"/>
    <p:sldId id="280" r:id="rId10"/>
    <p:sldId id="266" r:id="rId11"/>
    <p:sldId id="377" r:id="rId12"/>
    <p:sldId id="271" r:id="rId13"/>
    <p:sldId id="267" r:id="rId14"/>
    <p:sldId id="273" r:id="rId15"/>
    <p:sldId id="369" r:id="rId16"/>
    <p:sldId id="295" r:id="rId17"/>
    <p:sldId id="308" r:id="rId18"/>
    <p:sldId id="401" r:id="rId19"/>
    <p:sldId id="303" r:id="rId20"/>
    <p:sldId id="332" r:id="rId21"/>
    <p:sldId id="302" r:id="rId22"/>
    <p:sldId id="371" r:id="rId23"/>
    <p:sldId id="402" r:id="rId24"/>
    <p:sldId id="301" r:id="rId25"/>
    <p:sldId id="305" r:id="rId26"/>
    <p:sldId id="304" r:id="rId27"/>
    <p:sldId id="300" r:id="rId28"/>
    <p:sldId id="403" r:id="rId29"/>
    <p:sldId id="404" r:id="rId30"/>
    <p:sldId id="405" r:id="rId31"/>
    <p:sldId id="324" r:id="rId32"/>
    <p:sldId id="328" r:id="rId33"/>
    <p:sldId id="274" r:id="rId34"/>
    <p:sldId id="279" r:id="rId35"/>
    <p:sldId id="327" r:id="rId36"/>
    <p:sldId id="329" r:id="rId37"/>
    <p:sldId id="372" r:id="rId38"/>
    <p:sldId id="381" r:id="rId39"/>
    <p:sldId id="382" r:id="rId40"/>
    <p:sldId id="407" r:id="rId41"/>
    <p:sldId id="406" r:id="rId42"/>
    <p:sldId id="383" r:id="rId43"/>
    <p:sldId id="387" r:id="rId44"/>
    <p:sldId id="380" r:id="rId45"/>
    <p:sldId id="388" r:id="rId46"/>
    <p:sldId id="385" r:id="rId47"/>
    <p:sldId id="386" r:id="rId48"/>
    <p:sldId id="408" r:id="rId49"/>
    <p:sldId id="409" r:id="rId50"/>
    <p:sldId id="410" r:id="rId51"/>
    <p:sldId id="411" r:id="rId52"/>
    <p:sldId id="412" r:id="rId53"/>
    <p:sldId id="413" r:id="rId54"/>
    <p:sldId id="278" r:id="rId55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6" autoAdjust="0"/>
    <p:restoredTop sz="85116" autoAdjust="0"/>
  </p:normalViewPr>
  <p:slideViewPr>
    <p:cSldViewPr>
      <p:cViewPr varScale="1">
        <p:scale>
          <a:sx n="98" d="100"/>
          <a:sy n="98" d="100"/>
        </p:scale>
        <p:origin x="20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Graf%20v%20programe%20Microsoft%20PowerPoint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ZANOVA3010124\Desktop\Spr&#225;va%20o%20&#269;innosti%20HaZZ%20za%20rok%202020\Graf%20v%20programe%20Microsoft%20Power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z&#225;sahovej%20&#269;innosti%20HaZZ%20-%20upraven&#233;%20s&#250;bory\Graf%20v%20programe%20Microsoft%20PowerPoin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ocuments\PracovnaPloch\PHaZZ\2019\Bilan&#269;n&#225;%20spr&#225;va%202018\Spr&#225;va%20o%20z&#225;sahovej%20&#269;innosti%20HaZZ%20-%20upraven&#233;%20s&#250;bory\zranen&#233;%20a%20usmrten&#233;%20osoby%20pri%20po&#382;iaroch%20OMV%202015-2018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ZANOVA3010124\Desktop\Spr&#225;va%20o%20&#269;innosti%20HaZZ%20za%20rok%202020\Zranen&#233;%20a%20usmrten&#233;%20osoby%20pri%20po&#382;iaroch%20bytov&#253;ch%20a%20rodinn&#253;ch%20domov%20v%20rokoch%202015%20-%20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Graf%202%20v%20programe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z&#225;sahovej%20&#269;innosti%20HaZZ%20-%20upraven&#233;%20s&#250;bory\Po&#382;iare%20byty%20a%20rodinn&#233;%20domy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z&#225;sahovej%20&#269;innosti%20HaZZ\Zranen&#233;%20a%20usmrten&#233;%20osoby%20pri%20po&#382;iaroch%20bytov&#253;ch%20a%20rodinn&#253;ch%20domov%20v%20rokoch%202015%20-%20201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z&#225;sahovej%20&#269;innosti%20HaZZ%20-%20upraven&#233;%20s&#250;bory\Graf%20v%20programe%20Microsoft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2019\Bilan&#269;n&#225;%20spr&#225;va%202018\Grafy%20-%20Spr&#225;va%20o%20&#269;innosti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ZANOVA3010124\Desktop\Spr&#225;va%20o%20&#269;innosti%20HaZZ%20za%20rok%202020\Graf%20v%20programe%20Microsoft%20PowerPoin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chemeClr val="accent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FCB-45AB-80A9-57D25A18C6F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0FCB-45AB-80A9-57D25A18C6F4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0FCB-45AB-80A9-57D25A18C6F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0FCB-45AB-80A9-57D25A18C6F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FCB-45AB-80A9-57D25A18C6F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0FCB-45AB-80A9-57D25A18C6F4}"/>
              </c:ext>
            </c:extLst>
          </c:dPt>
          <c:dLbls>
            <c:dLbl>
              <c:idx val="0"/>
              <c:layout>
                <c:manualLayout>
                  <c:x val="1.6506233595800512E-2"/>
                  <c:y val="-2.669813848490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B-45AB-80A9-57D25A18C6F4}"/>
                </c:ext>
              </c:extLst>
            </c:dLbl>
            <c:dLbl>
              <c:idx val="1"/>
              <c:layout>
                <c:manualLayout>
                  <c:x val="1.1004155730533684E-2"/>
                  <c:y val="-1.993363574146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CB-45AB-80A9-57D25A18C6F4}"/>
                </c:ext>
              </c:extLst>
            </c:dLbl>
            <c:dLbl>
              <c:idx val="2"/>
              <c:layout>
                <c:manualLayout>
                  <c:x val="1.8002077865266891E-2"/>
                  <c:y val="-3.809226722025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3888888888889E-2"/>
                      <c:h val="2.2964264976156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CB-45AB-80A9-57D25A18C6F4}"/>
                </c:ext>
              </c:extLst>
            </c:dLbl>
            <c:dLbl>
              <c:idx val="3"/>
              <c:layout>
                <c:manualLayout>
                  <c:x val="1.6506187437506169E-2"/>
                  <c:y val="-2.45022931509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CB-45AB-80A9-57D25A18C6F4}"/>
                </c:ext>
              </c:extLst>
            </c:dLbl>
            <c:dLbl>
              <c:idx val="4"/>
              <c:layout>
                <c:manualLayout>
                  <c:x val="1.5117344706911534E-2"/>
                  <c:y val="-2.708236915531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CB-45AB-80A9-57D25A18C6F4}"/>
                </c:ext>
              </c:extLst>
            </c:dLbl>
            <c:dLbl>
              <c:idx val="5"/>
              <c:layout>
                <c:manualLayout>
                  <c:x val="1.9284011373578405E-2"/>
                  <c:y val="-2.31237717779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CB-45AB-80A9-57D25A18C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'[Graf v programe Microsoft PowerPoint.xlsx]rok 2016'!$B$2:$B$7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</c:strCache>
            </c:strRef>
          </c:cat>
          <c:val>
            <c:numRef>
              <c:f>'[Graf v programe Microsoft PowerPoint.xlsx]rok 2016'!$C$2:$C$7</c:f>
              <c:numCache>
                <c:formatCode>#,##0</c:formatCode>
                <c:ptCount val="6"/>
                <c:pt idx="0">
                  <c:v>11151</c:v>
                </c:pt>
                <c:pt idx="1">
                  <c:v>10427</c:v>
                </c:pt>
                <c:pt idx="2">
                  <c:v>7147</c:v>
                </c:pt>
                <c:pt idx="3">
                  <c:v>1049</c:v>
                </c:pt>
                <c:pt idx="4">
                  <c:v>1580</c:v>
                </c:pt>
                <c:pt idx="5" formatCode="General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CB-45AB-80A9-57D25A18C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7680"/>
        <c:axId val="74061440"/>
        <c:axId val="0"/>
      </c:bar3DChart>
      <c:catAx>
        <c:axId val="3424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74061440"/>
        <c:crosses val="autoZero"/>
        <c:auto val="1"/>
        <c:lblAlgn val="ctr"/>
        <c:lblOffset val="100"/>
        <c:noMultiLvlLbl val="0"/>
      </c:catAx>
      <c:valAx>
        <c:axId val="740614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424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 v programe Microsoft PowerPoint.xlsx]charakter požiarov 2016'!$B$10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-3.2250363880235E-2"/>
                  <c:y val="-3.210782765103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55-4A2F-ABB4-F6B619518411}"/>
                </c:ext>
              </c:extLst>
            </c:dLbl>
            <c:dLbl>
              <c:idx val="1"/>
              <c:layout>
                <c:manualLayout>
                  <c:x val="-1.4167010988246065E-3"/>
                  <c:y val="-1.823713943185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55-4A2F-ABB4-F6B619518411}"/>
                </c:ext>
              </c:extLst>
            </c:dLbl>
            <c:dLbl>
              <c:idx val="2"/>
              <c:layout>
                <c:manualLayout>
                  <c:x val="-1.9611270604634745E-2"/>
                  <c:y val="-4.1067412180685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55-4A2F-ABB4-F6B619518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 v programe Microsoft PowerPoint.xlsx]charakter požiarov 2016'!$A$11:$A$14</c:f>
              <c:strCache>
                <c:ptCount val="4"/>
                <c:pt idx="0">
                  <c:v>vonkajšie prostredie</c:v>
                </c:pt>
                <c:pt idx="1">
                  <c:v>budovy a objekty</c:v>
                </c:pt>
                <c:pt idx="2">
                  <c:v>dopravné prostriedky</c:v>
                </c:pt>
                <c:pt idx="3">
                  <c:v>iný požiar</c:v>
                </c:pt>
              </c:strCache>
            </c:strRef>
          </c:cat>
          <c:val>
            <c:numRef>
              <c:f>'[Graf v programe Microsoft PowerPoint.xlsx]charakter požiarov 2016'!$B$11:$B$14</c:f>
              <c:numCache>
                <c:formatCode>#,##0</c:formatCode>
                <c:ptCount val="4"/>
                <c:pt idx="0">
                  <c:v>6889</c:v>
                </c:pt>
                <c:pt idx="1">
                  <c:v>2554</c:v>
                </c:pt>
                <c:pt idx="2" formatCode="General">
                  <c:v>935</c:v>
                </c:pt>
                <c:pt idx="3" formatCode="General">
                  <c:v>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55-4A2F-ABB4-F6B619518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37568"/>
        <c:axId val="147372800"/>
      </c:lineChart>
      <c:catAx>
        <c:axId val="14743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sk-SK"/>
          </a:p>
        </c:txPr>
        <c:crossAx val="147372800"/>
        <c:crosses val="autoZero"/>
        <c:auto val="1"/>
        <c:lblAlgn val="ctr"/>
        <c:lblOffset val="100"/>
        <c:noMultiLvlLbl val="0"/>
      </c:catAx>
      <c:valAx>
        <c:axId val="1473728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43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63105023934347E-2"/>
          <c:y val="0.18709697357570601"/>
          <c:w val="0.95422353422747996"/>
          <c:h val="0.7517486319986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'[Graf v programe Microsoft PowerPoint.xlsx]charakter požiarov 2016'!$B$3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 v programe Microsoft PowerPoint.xlsx]charakter požiarov 2016'!$A$4:$A$7</c:f>
              <c:strCache>
                <c:ptCount val="4"/>
                <c:pt idx="0">
                  <c:v>budovy a objekty</c:v>
                </c:pt>
                <c:pt idx="1">
                  <c:v>dopravné prostriedky</c:v>
                </c:pt>
                <c:pt idx="2">
                  <c:v>vonkajšie prostredie</c:v>
                </c:pt>
                <c:pt idx="3">
                  <c:v>iný požiar</c:v>
                </c:pt>
              </c:strCache>
            </c:strRef>
          </c:cat>
          <c:val>
            <c:numRef>
              <c:f>'[Graf v programe Microsoft PowerPoint.xlsx]charakter požiarov 2016'!$B$4:$B$7</c:f>
              <c:numCache>
                <c:formatCode>#,##0</c:formatCode>
                <c:ptCount val="4"/>
                <c:pt idx="0">
                  <c:v>2581</c:v>
                </c:pt>
                <c:pt idx="1">
                  <c:v>920</c:v>
                </c:pt>
                <c:pt idx="2" formatCode="General">
                  <c:v>3823</c:v>
                </c:pt>
                <c:pt idx="3" formatCode="General">
                  <c:v>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1-48EF-8B6C-E1E155DB7C19}"/>
            </c:ext>
          </c:extLst>
        </c:ser>
        <c:ser>
          <c:idx val="1"/>
          <c:order val="1"/>
          <c:tx>
            <c:strRef>
              <c:f>'[Graf v programe Microsoft PowerPoint.xlsx]charakter požiarov 2016'!$C$3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'[Graf v programe Microsoft PowerPoint.xlsx]charakter požiarov 2016'!$A$4:$A$7</c:f>
              <c:strCache>
                <c:ptCount val="4"/>
                <c:pt idx="0">
                  <c:v>budovy a objekty</c:v>
                </c:pt>
                <c:pt idx="1">
                  <c:v>dopravné prostriedky</c:v>
                </c:pt>
                <c:pt idx="2">
                  <c:v>vonkajšie prostredie</c:v>
                </c:pt>
                <c:pt idx="3">
                  <c:v>iný požiar</c:v>
                </c:pt>
              </c:strCache>
            </c:strRef>
          </c:cat>
          <c:val>
            <c:numRef>
              <c:f>'[Graf v programe Microsoft PowerPoint.xlsx]charakter požiarov 2016'!$C$4:$C$7</c:f>
              <c:numCache>
                <c:formatCode>General</c:formatCode>
                <c:ptCount val="4"/>
                <c:pt idx="0" formatCode="#,##0">
                  <c:v>2554</c:v>
                </c:pt>
                <c:pt idx="1">
                  <c:v>935</c:v>
                </c:pt>
                <c:pt idx="2" formatCode="#,##0">
                  <c:v>6889</c:v>
                </c:pt>
                <c:pt idx="3">
                  <c:v>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1-48EF-8B6C-E1E155DB7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35520"/>
        <c:axId val="147368768"/>
      </c:barChart>
      <c:catAx>
        <c:axId val="1474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68768"/>
        <c:crosses val="autoZero"/>
        <c:auto val="1"/>
        <c:lblAlgn val="ctr"/>
        <c:lblOffset val="100"/>
        <c:noMultiLvlLbl val="0"/>
      </c:catAx>
      <c:valAx>
        <c:axId val="1473687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43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7833003756679"/>
          <c:y val="0.44017624802252009"/>
          <c:w val="5.1977267722593291E-2"/>
          <c:h val="0.102258982178818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804896395792713E-2"/>
          <c:y val="4.8555346044598456E-2"/>
          <c:w val="0.89377553358436401"/>
          <c:h val="0.86582447613694702"/>
        </c:manualLayout>
      </c:layout>
      <c:lineChart>
        <c:grouping val="stacked"/>
        <c:varyColors val="0"/>
        <c:ser>
          <c:idx val="0"/>
          <c:order val="0"/>
          <c:tx>
            <c:strRef>
              <c:f>'[Graf v programe Microsoft PowerPoint.xlsx]požiare PTEU'!$B$2</c:f>
              <c:strCache>
                <c:ptCount val="1"/>
                <c:pt idx="0">
                  <c:v>usmrtené osoby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1.8478533415761327E-2"/>
                  <c:y val="-3.1354238860348535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rgbClr val="C0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BA-4F5D-8533-FBE94A9739C2}"/>
                </c:ext>
              </c:extLst>
            </c:dLbl>
            <c:dLbl>
              <c:idx val="1"/>
              <c:layout>
                <c:manualLayout>
                  <c:x val="-1.9851114039570149E-2"/>
                  <c:y val="3.4509257695383468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rgbClr val="C0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BA-4F5D-8533-FBE94A9739C2}"/>
                </c:ext>
              </c:extLst>
            </c:dLbl>
            <c:dLbl>
              <c:idx val="2"/>
              <c:layout>
                <c:manualLayout>
                  <c:x val="-1.7950893378236417E-2"/>
                  <c:y val="-3.2421851875278129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rgbClr val="C00000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BA-4F5D-8533-FBE94A9739C2}"/>
                </c:ext>
              </c:extLst>
            </c:dLbl>
            <c:dLbl>
              <c:idx val="3"/>
              <c:layout>
                <c:manualLayout>
                  <c:x val="0"/>
                  <c:y val="2.598677686659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BA-4F5D-8533-FBE94A9739C2}"/>
                </c:ext>
              </c:extLst>
            </c:dLbl>
            <c:dLbl>
              <c:idx val="4"/>
              <c:layout>
                <c:manualLayout>
                  <c:x val="-1.4234837897548192E-2"/>
                  <c:y val="-3.76656071934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BA-4F5D-8533-FBE94A9739C2}"/>
                </c:ext>
              </c:extLst>
            </c:dLbl>
            <c:dLbl>
              <c:idx val="5"/>
              <c:layout>
                <c:manualLayout>
                  <c:x val="-7.6177998843581429E-3"/>
                  <c:y val="3.0089080968012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BA-4F5D-8533-FBE94A9739C2}"/>
                </c:ext>
              </c:extLst>
            </c:dLbl>
            <c:dLbl>
              <c:idx val="6"/>
              <c:layout>
                <c:manualLayout>
                  <c:x val="-1.6551166601099045E-2"/>
                  <c:y val="-3.854526415825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BA-4F5D-8533-FBE94A9739C2}"/>
                </c:ext>
              </c:extLst>
            </c:dLbl>
            <c:dLbl>
              <c:idx val="7"/>
              <c:layout>
                <c:manualLayout>
                  <c:x val="0"/>
                  <c:y val="3.6192112773973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BA-4F5D-8533-FBE94A9739C2}"/>
                </c:ext>
              </c:extLst>
            </c:dLbl>
            <c:dLbl>
              <c:idx val="8"/>
              <c:layout>
                <c:manualLayout>
                  <c:x val="-2.1187957442945375E-2"/>
                  <c:y val="-4.0997870401278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BA-4F5D-8533-FBE94A9739C2}"/>
                </c:ext>
              </c:extLst>
            </c:dLbl>
            <c:dLbl>
              <c:idx val="9"/>
              <c:layout>
                <c:manualLayout>
                  <c:x val="-1.9851114039570149E-2"/>
                  <c:y val="2.451328244714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BA-4F5D-8533-FBE94A9739C2}"/>
                </c:ext>
              </c:extLst>
            </c:dLbl>
            <c:dLbl>
              <c:idx val="10"/>
              <c:layout>
                <c:manualLayout>
                  <c:x val="-7.8357192661704846E-3"/>
                  <c:y val="9.0497141138817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BA-4F5D-8533-FBE94A9739C2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BA-4F5D-8533-FBE94A9739C2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BA-4F5D-8533-FBE94A9739C2}"/>
                </c:ext>
              </c:extLst>
            </c:dLbl>
            <c:dLbl>
              <c:idx val="14"/>
              <c:layout>
                <c:manualLayout>
                  <c:x val="0"/>
                  <c:y val="2.488335519062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BA-4F5D-8533-FBE94A9739C2}"/>
                </c:ext>
              </c:extLst>
            </c:dLbl>
            <c:dLbl>
              <c:idx val="15"/>
              <c:layout>
                <c:manualLayout>
                  <c:x val="-1.4109184452178E-16"/>
                  <c:y val="-3.7325032785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BA-4F5D-8533-FBE94A9739C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 baseline="0">
                    <a:solidFill>
                      <a:srgbClr val="C00000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'[Graf v programe Microsoft PowerPoint.xlsx]požiare PTEU'!$A$13:$A$23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'[Graf v programe Microsoft PowerPoint.xlsx]požiare PTEU'!$B$13:$B$23</c:f>
              <c:numCache>
                <c:formatCode>General</c:formatCode>
                <c:ptCount val="11"/>
                <c:pt idx="0">
                  <c:v>44</c:v>
                </c:pt>
                <c:pt idx="1">
                  <c:v>45</c:v>
                </c:pt>
                <c:pt idx="2">
                  <c:v>44</c:v>
                </c:pt>
                <c:pt idx="3">
                  <c:v>54</c:v>
                </c:pt>
                <c:pt idx="4">
                  <c:v>52</c:v>
                </c:pt>
                <c:pt idx="5">
                  <c:v>55</c:v>
                </c:pt>
                <c:pt idx="6">
                  <c:v>49</c:v>
                </c:pt>
                <c:pt idx="7">
                  <c:v>45</c:v>
                </c:pt>
                <c:pt idx="8">
                  <c:v>47</c:v>
                </c:pt>
                <c:pt idx="9">
                  <c:v>51</c:v>
                </c:pt>
                <c:pt idx="10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2BA-4F5D-8533-FBE94A9739C2}"/>
            </c:ext>
          </c:extLst>
        </c:ser>
        <c:ser>
          <c:idx val="1"/>
          <c:order val="1"/>
          <c:tx>
            <c:strRef>
              <c:f>'[Graf v programe Microsoft PowerPoint.xlsx]požiare PTEU'!$C$2</c:f>
              <c:strCache>
                <c:ptCount val="1"/>
                <c:pt idx="0">
                  <c:v>zranené osoby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2.886002886002886E-2"/>
                  <c:y val="-3.7325032785943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BA-4F5D-8533-FBE94A9739C2}"/>
                </c:ext>
              </c:extLst>
            </c:dLbl>
            <c:dLbl>
              <c:idx val="1"/>
              <c:layout>
                <c:manualLayout>
                  <c:x val="-2.2548451665059897E-2"/>
                  <c:y val="-4.271780104582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2BA-4F5D-8533-FBE94A9739C2}"/>
                </c:ext>
              </c:extLst>
            </c:dLbl>
            <c:dLbl>
              <c:idx val="2"/>
              <c:layout>
                <c:manualLayout>
                  <c:x val="-2.8860028860028895E-2"/>
                  <c:y val="-4.1472258651047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BA-4F5D-8533-FBE94A9739C2}"/>
                </c:ext>
              </c:extLst>
            </c:dLbl>
            <c:dLbl>
              <c:idx val="3"/>
              <c:layout>
                <c:manualLayout>
                  <c:x val="-2.0070856372101872E-2"/>
                  <c:y val="-3.385478977387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2BA-4F5D-8533-FBE94A9739C2}"/>
                </c:ext>
              </c:extLst>
            </c:dLbl>
            <c:dLbl>
              <c:idx val="4"/>
              <c:layout>
                <c:manualLayout>
                  <c:x val="-2.4143584666663834E-2"/>
                  <c:y val="-3.3177711985784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2BA-4F5D-8533-FBE94A9739C2}"/>
                </c:ext>
              </c:extLst>
            </c:dLbl>
            <c:dLbl>
              <c:idx val="5"/>
              <c:layout>
                <c:manualLayout>
                  <c:x val="-2.4787841218702093E-2"/>
                  <c:y val="3.540279550122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2BA-4F5D-8533-FBE94A9739C2}"/>
                </c:ext>
              </c:extLst>
            </c:dLbl>
            <c:dLbl>
              <c:idx val="6"/>
              <c:layout>
                <c:manualLayout>
                  <c:x val="-2.2421783470881546E-2"/>
                  <c:y val="3.570504888893285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baseline="0">
                      <a:solidFill>
                        <a:schemeClr val="accent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2BA-4F5D-8533-FBE94A9739C2}"/>
                </c:ext>
              </c:extLst>
            </c:dLbl>
            <c:dLbl>
              <c:idx val="7"/>
              <c:layout>
                <c:manualLayout>
                  <c:x val="-2.6621504195613835E-2"/>
                  <c:y val="-3.301136873930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2BA-4F5D-8533-FBE94A9739C2}"/>
                </c:ext>
              </c:extLst>
            </c:dLbl>
            <c:dLbl>
              <c:idx val="8"/>
              <c:layout>
                <c:manualLayout>
                  <c:x val="-2.2606597986278232E-2"/>
                  <c:y val="-4.754265556301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2BA-4F5D-8533-FBE94A9739C2}"/>
                </c:ext>
              </c:extLst>
            </c:dLbl>
            <c:dLbl>
              <c:idx val="9"/>
              <c:layout>
                <c:manualLayout>
                  <c:x val="-2.8860028860029002E-2"/>
                  <c:y val="4.9766710381257413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 baseline="0">
                      <a:solidFill>
                        <a:schemeClr val="accent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2BA-4F5D-8533-FBE94A9739C2}"/>
                </c:ext>
              </c:extLst>
            </c:dLbl>
            <c:dLbl>
              <c:idx val="10"/>
              <c:layout>
                <c:manualLayout>
                  <c:x val="-1.1579816523082707E-2"/>
                  <c:y val="-5.450120819185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BA-4F5D-8533-FBE94A973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'[Graf v programe Microsoft PowerPoint.xlsx]požiare PTEU'!$A$13:$A$23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'[Graf v programe Microsoft PowerPoint.xlsx]požiare PTEU'!$C$13:$C$23</c:f>
              <c:numCache>
                <c:formatCode>General</c:formatCode>
                <c:ptCount val="11"/>
                <c:pt idx="0">
                  <c:v>232</c:v>
                </c:pt>
                <c:pt idx="1">
                  <c:v>210</c:v>
                </c:pt>
                <c:pt idx="2">
                  <c:v>196</c:v>
                </c:pt>
                <c:pt idx="3">
                  <c:v>242</c:v>
                </c:pt>
                <c:pt idx="4">
                  <c:v>201</c:v>
                </c:pt>
                <c:pt idx="5">
                  <c:v>224</c:v>
                </c:pt>
                <c:pt idx="6">
                  <c:v>194</c:v>
                </c:pt>
                <c:pt idx="7">
                  <c:v>343</c:v>
                </c:pt>
                <c:pt idx="8">
                  <c:v>240</c:v>
                </c:pt>
                <c:pt idx="9">
                  <c:v>273</c:v>
                </c:pt>
                <c:pt idx="10">
                  <c:v>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2BA-4F5D-8533-FBE94A973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37632"/>
        <c:axId val="147564800"/>
      </c:lineChart>
      <c:catAx>
        <c:axId val="148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564800"/>
        <c:crosses val="autoZero"/>
        <c:auto val="1"/>
        <c:lblAlgn val="ctr"/>
        <c:lblOffset val="100"/>
        <c:noMultiLvlLbl val="0"/>
      </c:catAx>
      <c:valAx>
        <c:axId val="147564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0376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2084469960616147"/>
          <c:y val="0.47172581230764454"/>
          <c:w val="0.15830494932299755"/>
          <c:h val="0.1407915181651791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906034315155047"/>
          <c:y val="0.15768158069343474"/>
          <c:w val="0.34662839020122482"/>
          <c:h val="0.70119685026148026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38248161105786"/>
          <c:y val="8.136349545391014E-2"/>
          <c:w val="0.30496170983993726"/>
          <c:h val="0.80453202332357332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48589173716103E-2"/>
          <c:y val="0.16456051799016733"/>
          <c:w val="0.87738936525608868"/>
          <c:h val="0.7738508764603292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26D-4DE2-9B96-F988F0C9C708}"/>
              </c:ext>
            </c:extLst>
          </c:dPt>
          <c:dPt>
            <c:idx val="1"/>
            <c:bubble3D val="0"/>
            <c:explosion val="15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26D-4DE2-9B96-F988F0C9C708}"/>
              </c:ext>
            </c:extLst>
          </c:dPt>
          <c:dPt>
            <c:idx val="2"/>
            <c:bubble3D val="0"/>
            <c:explosion val="6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26D-4DE2-9B96-F988F0C9C708}"/>
              </c:ext>
            </c:extLst>
          </c:dPt>
          <c:dPt>
            <c:idx val="3"/>
            <c:bubble3D val="0"/>
            <c:explosion val="14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26D-4DE2-9B96-F988F0C9C708}"/>
              </c:ext>
            </c:extLst>
          </c:dPt>
          <c:dPt>
            <c:idx val="4"/>
            <c:bubble3D val="0"/>
            <c:explosion val="9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26D-4DE2-9B96-F988F0C9C708}"/>
              </c:ext>
            </c:extLst>
          </c:dPt>
          <c:dPt>
            <c:idx val="5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26D-4DE2-9B96-F988F0C9C708}"/>
              </c:ext>
            </c:extLst>
          </c:dPt>
          <c:dPt>
            <c:idx val="6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26D-4DE2-9B96-F988F0C9C708}"/>
              </c:ext>
            </c:extLst>
          </c:dPt>
          <c:dLbls>
            <c:dLbl>
              <c:idx val="0"/>
              <c:layout>
                <c:manualLayout>
                  <c:x val="7.0835062842971386E-3"/>
                  <c:y val="-3.71066032223057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D41800-6D96-40DA-920D-0B60ACE47B82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[NÁZOV KATEGÓRIE]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0B39C1D9-1FFA-478D-9628-D910CB3E7405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[PERCENTO]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6D-4DE2-9B96-F988F0C9C708}"/>
                </c:ext>
              </c:extLst>
            </c:dLbl>
            <c:dLbl>
              <c:idx val="1"/>
              <c:layout>
                <c:manualLayout>
                  <c:x val="2.2667220109750738E-2"/>
                  <c:y val="-4.2407546539777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242036-8B47-453E-80AC-27869C6A6813}" type="CATEGORYNAME">
                      <a:rPr lang="pl-PL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pl-PL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
</a:t>
                    </a:r>
                    <a:fld id="{01B279D9-0482-4343-A4E9-4833C827B7E3}" type="PERCENTAGE">
                      <a:rPr lang="pl-PL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pl-PL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D-4DE2-9B96-F988F0C9C708}"/>
                </c:ext>
              </c:extLst>
            </c:dLbl>
            <c:dLbl>
              <c:idx val="2"/>
              <c:layout>
                <c:manualLayout>
                  <c:x val="3.2584128907766734E-2"/>
                  <c:y val="-9.71828381558851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295BD4-EB5A-4231-8CF2-E27F841DA63C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 dirty="0">
                        <a:solidFill>
                          <a:srgbClr val="0070C0"/>
                        </a:solidFill>
                      </a:rPr>
                      <a:t>
</a:t>
                    </a:r>
                    <a:fld id="{A751429D-D7EC-4BAC-8668-372E404830E8}" type="PERCENTAG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6D-4DE2-9B96-F988F0C9C708}"/>
                </c:ext>
              </c:extLst>
            </c:dLbl>
            <c:dLbl>
              <c:idx val="3"/>
              <c:layout>
                <c:manualLayout>
                  <c:x val="0"/>
                  <c:y val="3.1936123729093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6D-4DE2-9B96-F988F0C9C708}"/>
                </c:ext>
              </c:extLst>
            </c:dLbl>
            <c:dLbl>
              <c:idx val="4"/>
              <c:layout>
                <c:manualLayout>
                  <c:x val="-1.3709185218864443E-3"/>
                  <c:y val="-2.5195618184411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BC95A9-4200-4CB7-8C46-043990A0A351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>
                        <a:solidFill>
                          <a:srgbClr val="00B050"/>
                        </a:solidFill>
                      </a:rPr>
                      <a:t>
</a:t>
                    </a:r>
                    <a:fld id="{0CA5B225-0238-4A1D-90CE-1257EF2AAC47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26D-4DE2-9B96-F988F0C9C708}"/>
                </c:ext>
              </c:extLst>
            </c:dLbl>
            <c:dLbl>
              <c:idx val="5"/>
              <c:layout>
                <c:manualLayout>
                  <c:x val="-5.6668050274377105E-3"/>
                  <c:y val="-2.3854244928625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AA0045-C1F3-406F-AD9D-2EA385A25C90}" type="CATEGORYNAME"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
</a:t>
                    </a:r>
                    <a:fld id="{E36B56C7-2D06-4998-BF7B-3106481159AF}" type="PERCENTAGE">
                      <a:rPr lang="en-US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26D-4DE2-9B96-F988F0C9C708}"/>
                </c:ext>
              </c:extLst>
            </c:dLbl>
            <c:dLbl>
              <c:idx val="6"/>
              <c:layout>
                <c:manualLayout>
                  <c:x val="-3.0476564460006326E-2"/>
                  <c:y val="-7.69349193214482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87B77D-C1CB-4075-90D8-CB07FC49B3E2}" type="CATEGORYNAME">
                      <a:rPr lang="en-US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r>
                      <a:rPr lang="en-US" baseline="0">
                        <a:solidFill>
                          <a:schemeClr val="accent6"/>
                        </a:solidFill>
                      </a:rPr>
                      <a:t>
</a:t>
                    </a:r>
                    <a:fld id="{380A72F8-7930-4A5A-B4E3-698B2D6137AD}" type="PERCENTAG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[PERCENTO]</a:t>
                    </a:fld>
                    <a:endParaRPr lang="en-US" baseline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26D-4DE2-9B96-F988F0C9C70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'priciny 2016'!$A$2:$A$8</c:f>
              <c:strCache>
                <c:ptCount val="7"/>
                <c:pt idx="0">
                  <c:v>úmysel</c:v>
                </c:pt>
                <c:pt idx="1">
                  <c:v>deti a choromyselné osoby</c:v>
                </c:pt>
                <c:pt idx="2">
                  <c:v>nedbalosť a neopatrnosť dospelých osôb</c:v>
                </c:pt>
                <c:pt idx="3">
                  <c:v>porucha, nevyhovujúci stav vykurovacích telies</c:v>
                </c:pt>
                <c:pt idx="4">
                  <c:v>prevádzkovo-technické poruchy</c:v>
                </c:pt>
                <c:pt idx="5">
                  <c:v>iné</c:v>
                </c:pt>
                <c:pt idx="6">
                  <c:v>nezistená</c:v>
                </c:pt>
              </c:strCache>
            </c:strRef>
          </c:cat>
          <c:val>
            <c:numRef>
              <c:f>'priciny 2016'!$B$2:$B$8</c:f>
              <c:numCache>
                <c:formatCode>General</c:formatCode>
                <c:ptCount val="7"/>
                <c:pt idx="0">
                  <c:v>988</c:v>
                </c:pt>
                <c:pt idx="1">
                  <c:v>118</c:v>
                </c:pt>
                <c:pt idx="2">
                  <c:v>5376</c:v>
                </c:pt>
                <c:pt idx="3">
                  <c:v>592</c:v>
                </c:pt>
                <c:pt idx="4">
                  <c:v>1260</c:v>
                </c:pt>
                <c:pt idx="5">
                  <c:v>414</c:v>
                </c:pt>
                <c:pt idx="6">
                  <c:v>1981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6D-4DE2-9B96-F988F0C9C7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9856372469E-2"/>
          <c:y val="6.3135314638817525E-2"/>
          <c:w val="0.96944444110284789"/>
          <c:h val="0.809581156842786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'požiare aut'!$B$3</c:f>
              <c:strCache>
                <c:ptCount val="1"/>
                <c:pt idx="0">
                  <c:v>Počet požiarov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232623713E-2"/>
                  <c:y val="-3.7095996486547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98-4749-B257-BF9BECD35EF5}"/>
                </c:ext>
              </c:extLst>
            </c:dLbl>
            <c:dLbl>
              <c:idx val="1"/>
              <c:layout>
                <c:manualLayout>
                  <c:x val="8.3333342446778487E-3"/>
                  <c:y val="-4.57636043052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8-4749-B257-BF9BECD35EF5}"/>
                </c:ext>
              </c:extLst>
            </c:dLbl>
            <c:dLbl>
              <c:idx val="2"/>
              <c:layout>
                <c:manualLayout>
                  <c:x val="6.944445203898207E-3"/>
                  <c:y val="-3.327986620503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98-4749-B257-BF9BECD35EF5}"/>
                </c:ext>
              </c:extLst>
            </c:dLbl>
            <c:dLbl>
              <c:idx val="3"/>
              <c:layout>
                <c:manualLayout>
                  <c:x val="9.7222232854574896E-3"/>
                  <c:y val="-3.570542554712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98-4749-B257-BF9BECD35EF5}"/>
                </c:ext>
              </c:extLst>
            </c:dLbl>
            <c:dLbl>
              <c:idx val="4"/>
              <c:layout>
                <c:manualLayout>
                  <c:x val="6.9444452038981055E-3"/>
                  <c:y val="-2.166901954682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8-4749-B257-BF9BECD35EF5}"/>
                </c:ext>
              </c:extLst>
            </c:dLbl>
            <c:dLbl>
              <c:idx val="5"/>
              <c:layout>
                <c:manualLayout>
                  <c:x val="1.2500001367016773E-2"/>
                  <c:y val="-2.1669019546820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98-4749-B257-BF9BECD35EF5}"/>
                </c:ext>
              </c:extLst>
            </c:dLbl>
            <c:dLbl>
              <c:idx val="6"/>
              <c:layout>
                <c:manualLayout>
                  <c:x val="9.7222232854574896E-3"/>
                  <c:y val="-2.166901954682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98-4749-B257-BF9BECD35EF5}"/>
                </c:ext>
              </c:extLst>
            </c:dLbl>
            <c:dLbl>
              <c:idx val="7"/>
              <c:layout>
                <c:manualLayout>
                  <c:x val="6.944445203898207E-3"/>
                  <c:y val="-3.033662736554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98-4749-B257-BF9BECD35E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'požiare aut'!$A$4:$A$11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'požiare aut'!$B$4:$B$11</c:f>
              <c:numCache>
                <c:formatCode>#,##0</c:formatCode>
                <c:ptCount val="8"/>
                <c:pt idx="0">
                  <c:v>83</c:v>
                </c:pt>
                <c:pt idx="1">
                  <c:v>75</c:v>
                </c:pt>
                <c:pt idx="2">
                  <c:v>80</c:v>
                </c:pt>
                <c:pt idx="3">
                  <c:v>61</c:v>
                </c:pt>
                <c:pt idx="4">
                  <c:v>78</c:v>
                </c:pt>
                <c:pt idx="5">
                  <c:v>74</c:v>
                </c:pt>
                <c:pt idx="6">
                  <c:v>69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8-4749-B257-BF9BECD35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572864"/>
        <c:axId val="131177216"/>
        <c:axId val="0"/>
      </c:bar3DChart>
      <c:catAx>
        <c:axId val="12957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31177216"/>
        <c:crosses val="autoZero"/>
        <c:auto val="1"/>
        <c:lblAlgn val="ctr"/>
        <c:lblOffset val="100"/>
        <c:noMultiLvlLbl val="0"/>
      </c:catAx>
      <c:valAx>
        <c:axId val="1311772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957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147431508471491E-2"/>
          <c:y val="1.8028128701330734E-2"/>
          <c:w val="0.94171943858089846"/>
          <c:h val="0.841492423629013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zranené osoby</c:v>
                </c:pt>
              </c:strCache>
            </c:strRef>
          </c:tx>
          <c:dLbls>
            <c:dLbl>
              <c:idx val="0"/>
              <c:layout>
                <c:manualLayout>
                  <c:x val="-3.568757484447483E-2"/>
                  <c:y val="2.5903430692258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57-4A16-81B9-182BB6D335FA}"/>
                </c:ext>
              </c:extLst>
            </c:dLbl>
            <c:dLbl>
              <c:idx val="1"/>
              <c:layout>
                <c:manualLayout>
                  <c:x val="-2.0589012934824642E-2"/>
                  <c:y val="-3.0767061663581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57-4A16-81B9-182BB6D335FA}"/>
                </c:ext>
              </c:extLst>
            </c:dLbl>
            <c:dLbl>
              <c:idx val="2"/>
              <c:layout>
                <c:manualLayout>
                  <c:x val="-2.0588985487197002E-2"/>
                  <c:y val="3.886103050696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157-4A16-81B9-182BB6D335FA}"/>
                </c:ext>
              </c:extLst>
            </c:dLbl>
            <c:dLbl>
              <c:idx val="3"/>
              <c:layout>
                <c:manualLayout>
                  <c:x val="-2.7290249403814017E-3"/>
                  <c:y val="-2.5143157351631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57-4A16-81B9-182BB6D335FA}"/>
                </c:ext>
              </c:extLst>
            </c:dLbl>
            <c:dLbl>
              <c:idx val="4"/>
              <c:layout>
                <c:manualLayout>
                  <c:x val="-1.4234875444839857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7-4A16-81B9-182BB6D335FA}"/>
                </c:ext>
              </c:extLst>
            </c:dLbl>
            <c:dLbl>
              <c:idx val="5"/>
              <c:layout>
                <c:manualLayout>
                  <c:x val="-1.4234875444839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57-4A16-81B9-182BB6D335FA}"/>
                </c:ext>
              </c:extLst>
            </c:dLbl>
            <c:dLbl>
              <c:idx val="6"/>
              <c:layout>
                <c:manualLayout>
                  <c:x val="-7.1174377224199285E-3"/>
                  <c:y val="-6.944444444444453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57-4A16-81B9-182BB6D335FA}"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57-4A16-81B9-182BB6D335FA}"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57-4A16-81B9-182BB6D335FA}"/>
                </c:ext>
              </c:extLst>
            </c:dLbl>
            <c:dLbl>
              <c:idx val="10"/>
              <c:layout>
                <c:manualLayout>
                  <c:x val="-9.489916963226572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57-4A16-81B9-182BB6D335FA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57-4A16-81B9-182BB6D335FA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57-4A16-81B9-182BB6D33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PTEU'!$A$7:$A$10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'požiare PTEU'!$B$7:$B$10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157-4A16-81B9-182BB6D335FA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usmrtené osoby</c:v>
                </c:pt>
              </c:strCache>
            </c:strRef>
          </c:tx>
          <c:dLbls>
            <c:dLbl>
              <c:idx val="0"/>
              <c:layout>
                <c:manualLayout>
                  <c:x val="-2.8824579682075826E-2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57-4A16-81B9-182BB6D335FA}"/>
                </c:ext>
              </c:extLst>
            </c:dLbl>
            <c:dLbl>
              <c:idx val="1"/>
              <c:layout>
                <c:manualLayout>
                  <c:x val="-1.2353391292318251E-2"/>
                  <c:y val="3.886103050696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157-4A16-81B9-182BB6D335FA}"/>
                </c:ext>
              </c:extLst>
            </c:dLbl>
            <c:dLbl>
              <c:idx val="2"/>
              <c:layout>
                <c:manualLayout>
                  <c:x val="-1.2353391292318201E-2"/>
                  <c:y val="3.886103050696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57-4A16-81B9-182BB6D335FA}"/>
                </c:ext>
              </c:extLst>
            </c:dLbl>
            <c:dLbl>
              <c:idx val="3"/>
              <c:layout>
                <c:manualLayout>
                  <c:x val="-1.897983392645314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57-4A16-81B9-182BB6D335FA}"/>
                </c:ext>
              </c:extLst>
            </c:dLbl>
            <c:dLbl>
              <c:idx val="5"/>
              <c:layout>
                <c:manualLayout>
                  <c:x val="-1.89800207358422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57-4A16-81B9-182BB6D335FA}"/>
                </c:ext>
              </c:extLst>
            </c:dLbl>
            <c:dLbl>
              <c:idx val="6"/>
              <c:layout>
                <c:manualLayout>
                  <c:x val="-2.3724792408066431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57-4A16-81B9-182BB6D335FA}"/>
                </c:ext>
              </c:extLst>
            </c:dLbl>
            <c:dLbl>
              <c:idx val="7"/>
              <c:layout>
                <c:manualLayout>
                  <c:x val="-3.321470937129299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57-4A16-81B9-182BB6D335FA}"/>
                </c:ext>
              </c:extLst>
            </c:dLbl>
            <c:dLbl>
              <c:idx val="8"/>
              <c:layout>
                <c:manualLayout>
                  <c:x val="-3.08422301304863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57-4A16-81B9-182BB6D335FA}"/>
                </c:ext>
              </c:extLst>
            </c:dLbl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accent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157-4A16-81B9-182BB6D33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PTEU'!$A$7:$A$10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'požiare PTEU'!$C$7:$C$10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157-4A16-81B9-182BB6D33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791440"/>
        <c:axId val="2135794160"/>
      </c:lineChart>
      <c:catAx>
        <c:axId val="213579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794160"/>
        <c:crosses val="autoZero"/>
        <c:auto val="1"/>
        <c:lblAlgn val="ctr"/>
        <c:lblOffset val="100"/>
        <c:noMultiLvlLbl val="0"/>
      </c:catAx>
      <c:valAx>
        <c:axId val="213579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57914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3140776782973724"/>
          <c:y val="0.61327688736339248"/>
          <c:w val="0.15423700786380362"/>
          <c:h val="0.2186414315546860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409425292434182E-3"/>
          <c:y val="1.7127098872253364E-2"/>
          <c:w val="0.99215901137357809"/>
          <c:h val="0.88503916583676079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zranené deti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'požiare PTEU'!$B$8:$B$18</c:f>
              <c:numCache>
                <c:formatCode>General</c:formatCode>
                <c:ptCount val="11"/>
                <c:pt idx="0">
                  <c:v>4</c:v>
                </c:pt>
                <c:pt idx="1">
                  <c:v>23</c:v>
                </c:pt>
                <c:pt idx="2">
                  <c:v>6</c:v>
                </c:pt>
                <c:pt idx="3">
                  <c:v>23</c:v>
                </c:pt>
                <c:pt idx="4">
                  <c:v>14</c:v>
                </c:pt>
                <c:pt idx="5">
                  <c:v>17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142-495C-878F-D2FA9B262DD7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usmrtené deti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10"/>
              <c:layout>
                <c:manualLayout>
                  <c:x val="-2.4350721784776902E-2"/>
                  <c:y val="-1.1957237341510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3-4693-8B55-2ED5392C8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'požiare PTEU'!$C$8:$C$18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7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142-495C-878F-D2FA9B262D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083008"/>
        <c:axId val="143163392"/>
      </c:lineChart>
      <c:catAx>
        <c:axId val="1430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glow rad="127000">
              <a:schemeClr val="bg1"/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3163392"/>
        <c:crosses val="autoZero"/>
        <c:auto val="1"/>
        <c:lblAlgn val="ctr"/>
        <c:lblOffset val="100"/>
        <c:noMultiLvlLbl val="0"/>
      </c:catAx>
      <c:valAx>
        <c:axId val="14316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0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24967191601063"/>
          <c:y val="9.7655408978099864E-2"/>
          <c:w val="0.14808366141732285"/>
          <c:h val="0.13345587907234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54444377975102E-2"/>
          <c:y val="6.1746252075427673E-2"/>
          <c:w val="0.96269111124404994"/>
          <c:h val="0.8608715945361862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868672"/>
        <c:axId val="92186304"/>
        <c:axId val="0"/>
      </c:bar3DChart>
      <c:catAx>
        <c:axId val="1638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186304"/>
        <c:crosses val="autoZero"/>
        <c:auto val="1"/>
        <c:lblAlgn val="ctr"/>
        <c:lblOffset val="100"/>
        <c:noMultiLvlLbl val="0"/>
      </c:catAx>
      <c:valAx>
        <c:axId val="9218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86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70069672514405"/>
          <c:y val="6.0321256084529956E-2"/>
          <c:w val="0.84003276214713152"/>
          <c:h val="0.70350771359010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'rok 2016'!$B$19</c:f>
              <c:strCache>
                <c:ptCount val="1"/>
                <c:pt idx="0">
                  <c:v>rok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510066623764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4E7-41C7-A748-CA27BE191E1F}"/>
                </c:ext>
              </c:extLst>
            </c:dLbl>
            <c:dLbl>
              <c:idx val="1"/>
              <c:layout>
                <c:manualLayout>
                  <c:x val="4.985952960870824E-3"/>
                  <c:y val="-5.263396298568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E7-41C7-A748-CA27BE191E1F}"/>
                </c:ext>
              </c:extLst>
            </c:dLbl>
            <c:dLbl>
              <c:idx val="2"/>
              <c:layout>
                <c:manualLayout>
                  <c:x val="4.9859529608708691E-3"/>
                  <c:y val="-1.515666092560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E7-41C7-A748-CA27BE191E1F}"/>
                </c:ext>
              </c:extLst>
            </c:dLbl>
            <c:dLbl>
              <c:idx val="3"/>
              <c:layout>
                <c:manualLayout>
                  <c:x val="7.4789294413063036E-3"/>
                  <c:y val="-9.2207021493819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E7-41C7-A748-CA27BE191E1F}"/>
                </c:ext>
              </c:extLst>
            </c:dLbl>
            <c:dLbl>
              <c:idx val="4"/>
              <c:layout>
                <c:manualLayout>
                  <c:x val="4.8790690479892087E-3"/>
                  <c:y val="-1.04883843116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E7-41C7-A748-CA27BE191E1F}"/>
                </c:ext>
              </c:extLst>
            </c:dLbl>
            <c:dLbl>
              <c:idx val="5"/>
              <c:layout>
                <c:manualLayout>
                  <c:x val="9.9719059217416479E-3"/>
                  <c:y val="-1.187170881175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E7-41C7-A748-CA27BE191E1F}"/>
                </c:ext>
              </c:extLst>
            </c:dLbl>
            <c:dLbl>
              <c:idx val="6"/>
              <c:layout>
                <c:manualLayout>
                  <c:x val="-9.1408081662006425E-17"/>
                  <c:y val="-7.9530199871290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4E7-41C7-A748-CA27BE191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'rok 2016'!$A$20:$A$26</c:f>
              <c:strCache>
                <c:ptCount val="7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  <c:pt idx="6">
                  <c:v>spolu</c:v>
                </c:pt>
              </c:strCache>
            </c:strRef>
          </c:cat>
          <c:val>
            <c:numRef>
              <c:f>'rok 2016'!$B$20:$B$26</c:f>
              <c:numCache>
                <c:formatCode>General</c:formatCode>
                <c:ptCount val="7"/>
                <c:pt idx="0">
                  <c:v>8107</c:v>
                </c:pt>
                <c:pt idx="1">
                  <c:v>11439</c:v>
                </c:pt>
                <c:pt idx="2">
                  <c:v>6951</c:v>
                </c:pt>
                <c:pt idx="3">
                  <c:v>2298</c:v>
                </c:pt>
                <c:pt idx="4">
                  <c:v>1400</c:v>
                </c:pt>
                <c:pt idx="5">
                  <c:v>600</c:v>
                </c:pt>
                <c:pt idx="6">
                  <c:v>30795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E7-41C7-A748-CA27BE191E1F}"/>
            </c:ext>
          </c:extLst>
        </c:ser>
        <c:ser>
          <c:idx val="1"/>
          <c:order val="1"/>
          <c:tx>
            <c:strRef>
              <c:f>'rok 2016'!$C$19</c:f>
              <c:strCache>
                <c:ptCount val="1"/>
                <c:pt idx="0">
                  <c:v>rok 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048640915593484E-3"/>
                  <c:y val="-8.9599850374679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4E7-41C7-A748-CA27BE191E1F}"/>
                </c:ext>
              </c:extLst>
            </c:dLbl>
            <c:dLbl>
              <c:idx val="1"/>
              <c:layout>
                <c:manualLayout>
                  <c:x val="1.6809630034438409E-2"/>
                  <c:y val="-7.953019987129049E-3"/>
                </c:manualLayout>
              </c:layout>
              <c:tx>
                <c:rich>
                  <a:bodyPr/>
                  <a:lstStyle/>
                  <a:p>
                    <a:fld id="{4323C8BC-3CBF-4370-A366-440995438752}" type="VALUE">
                      <a:rPr lang="en-US" i="0"/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E7-41C7-A748-CA27BE191E1F}"/>
                </c:ext>
              </c:extLst>
            </c:dLbl>
            <c:dLbl>
              <c:idx val="2"/>
              <c:layout>
                <c:manualLayout>
                  <c:x val="8.7254176815240204E-3"/>
                  <c:y val="-1.06040266495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4E7-41C7-A748-CA27BE191E1F}"/>
                </c:ext>
              </c:extLst>
            </c:dLbl>
            <c:dLbl>
              <c:idx val="3"/>
              <c:layout>
                <c:manualLayout>
                  <c:x val="1.0684072746231484E-2"/>
                  <c:y val="-3.0208951510165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4E7-41C7-A748-CA27BE191E1F}"/>
                </c:ext>
              </c:extLst>
            </c:dLbl>
            <c:dLbl>
              <c:idx val="4"/>
              <c:layout>
                <c:manualLayout>
                  <c:x val="8.5116498557606998E-3"/>
                  <c:y val="-2.396176037696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4E7-41C7-A748-CA27BE191E1F}"/>
                </c:ext>
              </c:extLst>
            </c:dLbl>
            <c:dLbl>
              <c:idx val="5"/>
              <c:layout>
                <c:manualLayout>
                  <c:x val="7.9536746080727805E-3"/>
                  <c:y val="-8.9599850374680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4E7-41C7-A748-CA27BE191E1F}"/>
                </c:ext>
              </c:extLst>
            </c:dLbl>
            <c:dLbl>
              <c:idx val="6"/>
              <c:layout>
                <c:manualLayout>
                  <c:x val="1.0684072746231484E-2"/>
                  <c:y val="-1.627592846289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4E7-41C7-A748-CA27BE191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'rok 2016'!$A$20:$A$26</c:f>
              <c:strCache>
                <c:ptCount val="7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  <c:pt idx="6">
                  <c:v>spolu</c:v>
                </c:pt>
              </c:strCache>
            </c:strRef>
          </c:cat>
          <c:val>
            <c:numRef>
              <c:f>'rok 2016'!$C$20:$C$26</c:f>
              <c:numCache>
                <c:formatCode>General</c:formatCode>
                <c:ptCount val="7"/>
                <c:pt idx="0">
                  <c:v>11151</c:v>
                </c:pt>
                <c:pt idx="1">
                  <c:v>10427</c:v>
                </c:pt>
                <c:pt idx="2">
                  <c:v>7147</c:v>
                </c:pt>
                <c:pt idx="3">
                  <c:v>1049</c:v>
                </c:pt>
                <c:pt idx="4">
                  <c:v>1580</c:v>
                </c:pt>
                <c:pt idx="5">
                  <c:v>620</c:v>
                </c:pt>
                <c:pt idx="6">
                  <c:v>31974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E7-41C7-A748-CA27BE191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495360"/>
        <c:axId val="74063168"/>
        <c:axId val="0"/>
      </c:bar3DChart>
      <c:catAx>
        <c:axId val="13249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74063168"/>
        <c:crosses val="autoZero"/>
        <c:auto val="1"/>
        <c:lblAlgn val="ctr"/>
        <c:lblOffset val="100"/>
        <c:noMultiLvlLbl val="0"/>
      </c:catAx>
      <c:valAx>
        <c:axId val="7406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49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79353786394445"/>
          <c:y val="0.54183716431628137"/>
          <c:w val="9.7968624154925341E-2"/>
          <c:h val="0.13229381458888212"/>
        </c:manualLayout>
      </c:layout>
      <c:overlay val="0"/>
      <c:txPr>
        <a:bodyPr/>
        <a:lstStyle/>
        <a:p>
          <a:pPr>
            <a:defRPr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25991635246597E-2"/>
          <c:y val="0.58780576335901769"/>
          <c:w val="0.96858907788041637"/>
          <c:h val="0.31076457484151404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požiare rodinné domy</c:v>
                </c:pt>
              </c:strCache>
            </c:strRef>
          </c:tx>
          <c:dLbls>
            <c:dLbl>
              <c:idx val="0"/>
              <c:layout>
                <c:manualLayout>
                  <c:x val="-2.6702828175877023E-2"/>
                  <c:y val="-5.420656043079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8-494B-BB27-59FD31410CFA}"/>
                </c:ext>
              </c:extLst>
            </c:dLbl>
            <c:dLbl>
              <c:idx val="1"/>
              <c:layout>
                <c:manualLayout>
                  <c:x val="-3.6540747817891774E-2"/>
                  <c:y val="-6.441143370002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8-494B-BB27-59FD31410CFA}"/>
                </c:ext>
              </c:extLst>
            </c:dLbl>
            <c:dLbl>
              <c:idx val="3"/>
              <c:layout>
                <c:manualLayout>
                  <c:x val="0"/>
                  <c:y val="-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88-494B-BB27-59FD31410CFA}"/>
                </c:ext>
              </c:extLst>
            </c:dLbl>
            <c:dLbl>
              <c:idx val="4"/>
              <c:layout>
                <c:manualLayout>
                  <c:x val="-1.4234875444839857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88-494B-BB27-59FD31410CFA}"/>
                </c:ext>
              </c:extLst>
            </c:dLbl>
            <c:dLbl>
              <c:idx val="5"/>
              <c:layout>
                <c:manualLayout>
                  <c:x val="-1.4234875444839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88-494B-BB27-59FD31410CFA}"/>
                </c:ext>
              </c:extLst>
            </c:dLbl>
            <c:dLbl>
              <c:idx val="6"/>
              <c:layout>
                <c:manualLayout>
                  <c:x val="-7.1174377224199285E-3"/>
                  <c:y val="-6.944444444444453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500" baseline="0"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88-494B-BB27-59FD31410CFA}"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88-494B-BB27-59FD31410CFA}"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88-494B-BB27-59FD31410CFA}"/>
                </c:ext>
              </c:extLst>
            </c:dLbl>
            <c:dLbl>
              <c:idx val="10"/>
              <c:layout>
                <c:manualLayout>
                  <c:x val="-9.489916963226572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88-494B-BB27-59FD31410CFA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88-494B-BB27-59FD31410CFA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88-494B-BB27-59FD31410CFA}"/>
                </c:ext>
              </c:extLst>
            </c:dLbl>
            <c:dLbl>
              <c:idx val="14"/>
              <c:layout>
                <c:manualLayout>
                  <c:x val="0"/>
                  <c:y val="2.488335519062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88-494B-BB27-59FD31410CFA}"/>
                </c:ext>
              </c:extLst>
            </c:dLbl>
            <c:dLbl>
              <c:idx val="15"/>
              <c:layout>
                <c:manualLayout>
                  <c:x val="-1.4109184452178E-16"/>
                  <c:y val="-3.7325032785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88-494B-BB27-59FD31410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PTEU'!$A$21:$A$23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'požiare PTEU'!$B$21:$B$23</c:f>
              <c:numCache>
                <c:formatCode>General</c:formatCode>
                <c:ptCount val="3"/>
                <c:pt idx="0">
                  <c:v>1027</c:v>
                </c:pt>
                <c:pt idx="1">
                  <c:v>1102</c:v>
                </c:pt>
                <c:pt idx="2">
                  <c:v>1035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F88-494B-BB27-59FD31410CFA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požiare byty</c:v>
                </c:pt>
              </c:strCache>
            </c:strRef>
          </c:tx>
          <c:dLbls>
            <c:dLbl>
              <c:idx val="0"/>
              <c:layout>
                <c:manualLayout>
                  <c:x val="-5.9027304388780781E-2"/>
                  <c:y val="-8.9679322278533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88-494B-BB27-59FD31410CFA}"/>
                </c:ext>
              </c:extLst>
            </c:dLbl>
            <c:dLbl>
              <c:idx val="1"/>
              <c:layout>
                <c:manualLayout>
                  <c:x val="-2.2486592148106964E-2"/>
                  <c:y val="4.185035039664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88-494B-BB27-59FD31410CFA}"/>
                </c:ext>
              </c:extLst>
            </c:dLbl>
            <c:dLbl>
              <c:idx val="3"/>
              <c:layout>
                <c:manualLayout>
                  <c:x val="-1.897983392645314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88-494B-BB27-59FD31410CFA}"/>
                </c:ext>
              </c:extLst>
            </c:dLbl>
            <c:dLbl>
              <c:idx val="5"/>
              <c:layout>
                <c:manualLayout>
                  <c:x val="-1.89800207358422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88-494B-BB27-59FD31410CFA}"/>
                </c:ext>
              </c:extLst>
            </c:dLbl>
            <c:dLbl>
              <c:idx val="6"/>
              <c:layout>
                <c:manualLayout>
                  <c:x val="-2.3724792408066431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88-494B-BB27-59FD31410CFA}"/>
                </c:ext>
              </c:extLst>
            </c:dLbl>
            <c:dLbl>
              <c:idx val="7"/>
              <c:layout>
                <c:manualLayout>
                  <c:x val="-3.321470937129299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88-494B-BB27-59FD31410CFA}"/>
                </c:ext>
              </c:extLst>
            </c:dLbl>
            <c:dLbl>
              <c:idx val="8"/>
              <c:layout>
                <c:manualLayout>
                  <c:x val="-3.08422301304863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88-494B-BB27-59FD31410CFA}"/>
                </c:ext>
              </c:extLst>
            </c:dLbl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500" baseline="0">
                      <a:solidFill>
                        <a:schemeClr val="accent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F88-494B-BB27-59FD31410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PTEU'!$A$21:$A$23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'požiare PTEU'!$C$21:$C$23</c:f>
              <c:numCache>
                <c:formatCode>General</c:formatCode>
                <c:ptCount val="3"/>
                <c:pt idx="0">
                  <c:v>480</c:v>
                </c:pt>
                <c:pt idx="1">
                  <c:v>432</c:v>
                </c:pt>
                <c:pt idx="2">
                  <c:v>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F88-494B-BB27-59FD31410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02336"/>
        <c:axId val="93890912"/>
      </c:lineChart>
      <c:catAx>
        <c:axId val="939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sk-SK"/>
          </a:p>
        </c:txPr>
        <c:crossAx val="93890912"/>
        <c:crosses val="autoZero"/>
        <c:auto val="1"/>
        <c:lblAlgn val="ctr"/>
        <c:lblOffset val="100"/>
        <c:noMultiLvlLbl val="0"/>
      </c:catAx>
      <c:valAx>
        <c:axId val="9389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9023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3.0042518146407682E-2"/>
          <c:y val="0.29146796637736505"/>
          <c:w val="0.22969810591857837"/>
          <c:h val="0.1499878522203006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432492175198926E-2"/>
          <c:w val="0.9661631869901538"/>
          <c:h val="0.84253761076355504"/>
        </c:manualLayout>
      </c:layout>
      <c:lineChart>
        <c:grouping val="standard"/>
        <c:varyColors val="0"/>
        <c:ser>
          <c:idx val="0"/>
          <c:order val="0"/>
          <c:tx>
            <c:strRef>
              <c:f>'požiare PTEU'!$B$2</c:f>
              <c:strCache>
                <c:ptCount val="1"/>
                <c:pt idx="0">
                  <c:v>zranené osoby</c:v>
                </c:pt>
              </c:strCache>
            </c:strRef>
          </c:tx>
          <c:dLbls>
            <c:dLbl>
              <c:idx val="0"/>
              <c:layout>
                <c:manualLayout>
                  <c:x val="-2.6309368075800661E-2"/>
                  <c:y val="-4.1940023905389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D6-40E6-ACAC-5485D6B0537C}"/>
                </c:ext>
              </c:extLst>
            </c:dLbl>
            <c:dLbl>
              <c:idx val="1"/>
              <c:layout>
                <c:manualLayout>
                  <c:x val="-2.6375051383838766E-2"/>
                  <c:y val="3.3039192963233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D6-40E6-ACAC-5485D6B0537C}"/>
                </c:ext>
              </c:extLst>
            </c:dLbl>
            <c:dLbl>
              <c:idx val="3"/>
              <c:layout>
                <c:manualLayout>
                  <c:x val="0"/>
                  <c:y val="-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D6-40E6-ACAC-5485D6B0537C}"/>
                </c:ext>
              </c:extLst>
            </c:dLbl>
            <c:dLbl>
              <c:idx val="4"/>
              <c:layout>
                <c:manualLayout>
                  <c:x val="-1.4234875444839857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D6-40E6-ACAC-5485D6B0537C}"/>
                </c:ext>
              </c:extLst>
            </c:dLbl>
            <c:dLbl>
              <c:idx val="5"/>
              <c:layout>
                <c:manualLayout>
                  <c:x val="-1.4234875444839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D6-40E6-ACAC-5485D6B0537C}"/>
                </c:ext>
              </c:extLst>
            </c:dLbl>
            <c:dLbl>
              <c:idx val="6"/>
              <c:layout>
                <c:manualLayout>
                  <c:x val="-7.1174377224199285E-3"/>
                  <c:y val="-6.944444444444453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tx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D6-40E6-ACAC-5485D6B0537C}"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D6-40E6-ACAC-5485D6B0537C}"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D6-40E6-ACAC-5485D6B0537C}"/>
                </c:ext>
              </c:extLst>
            </c:dLbl>
            <c:dLbl>
              <c:idx val="10"/>
              <c:layout>
                <c:manualLayout>
                  <c:x val="-9.489916963226572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D6-40E6-ACAC-5485D6B0537C}"/>
                </c:ext>
              </c:extLst>
            </c:dLbl>
            <c:dLbl>
              <c:idx val="11"/>
              <c:layout>
                <c:manualLayout>
                  <c:x val="-2.3724792408066431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D6-40E6-ACAC-5485D6B0537C}"/>
                </c:ext>
              </c:extLst>
            </c:dLbl>
            <c:dLbl>
              <c:idx val="1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D6-40E6-ACAC-5485D6B05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PTEU'!$A$3:$A$5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'požiare PTEU'!$B$3:$B$5</c:f>
              <c:numCache>
                <c:formatCode>General</c:formatCode>
                <c:ptCount val="3"/>
                <c:pt idx="0">
                  <c:v>148</c:v>
                </c:pt>
                <c:pt idx="1">
                  <c:v>107</c:v>
                </c:pt>
                <c:pt idx="2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7D6-40E6-ACAC-5485D6B0537C}"/>
            </c:ext>
          </c:extLst>
        </c:ser>
        <c:ser>
          <c:idx val="1"/>
          <c:order val="1"/>
          <c:tx>
            <c:strRef>
              <c:f>'požiare PTEU'!$C$2</c:f>
              <c:strCache>
                <c:ptCount val="1"/>
                <c:pt idx="0">
                  <c:v>usmrtené osoby</c:v>
                </c:pt>
              </c:strCache>
            </c:strRef>
          </c:tx>
          <c:dLbls>
            <c:dLbl>
              <c:idx val="0"/>
              <c:layout>
                <c:manualLayout>
                  <c:x val="-1.9385850161116283E-2"/>
                  <c:y val="4.561274800884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D6-40E6-ACAC-5485D6B0537C}"/>
                </c:ext>
              </c:extLst>
            </c:dLbl>
            <c:dLbl>
              <c:idx val="1"/>
              <c:layout>
                <c:manualLayout>
                  <c:x val="-2.0770553744053136E-2"/>
                  <c:y val="4.561274800884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D6-40E6-ACAC-5485D6B0537C}"/>
                </c:ext>
              </c:extLst>
            </c:dLbl>
            <c:dLbl>
              <c:idx val="3"/>
              <c:layout>
                <c:manualLayout>
                  <c:x val="-1.897983392645314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D6-40E6-ACAC-5485D6B0537C}"/>
                </c:ext>
              </c:extLst>
            </c:dLbl>
            <c:dLbl>
              <c:idx val="5"/>
              <c:layout>
                <c:manualLayout>
                  <c:x val="-1.89800207358422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D6-40E6-ACAC-5485D6B0537C}"/>
                </c:ext>
              </c:extLst>
            </c:dLbl>
            <c:dLbl>
              <c:idx val="6"/>
              <c:layout>
                <c:manualLayout>
                  <c:x val="-2.3724792408066431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D6-40E6-ACAC-5485D6B0537C}"/>
                </c:ext>
              </c:extLst>
            </c:dLbl>
            <c:dLbl>
              <c:idx val="7"/>
              <c:layout>
                <c:manualLayout>
                  <c:x val="-3.321470937129299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D6-40E6-ACAC-5485D6B0537C}"/>
                </c:ext>
              </c:extLst>
            </c:dLbl>
            <c:dLbl>
              <c:idx val="8"/>
              <c:layout>
                <c:manualLayout>
                  <c:x val="-3.08422301304863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D6-40E6-ACAC-5485D6B0537C}"/>
                </c:ext>
              </c:extLst>
            </c:dLbl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accent2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7D6-40E6-ACAC-5485D6B05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'požiare PTEU'!$A$3:$A$5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'požiare PTEU'!$C$3:$C$5</c:f>
              <c:numCache>
                <c:formatCode>General</c:formatCode>
                <c:ptCount val="3"/>
                <c:pt idx="0">
                  <c:v>24</c:v>
                </c:pt>
                <c:pt idx="1">
                  <c:v>34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7D6-40E6-ACAC-5485D6B05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89056"/>
        <c:axId val="176006848"/>
      </c:lineChart>
      <c:catAx>
        <c:axId val="989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006848"/>
        <c:crosses val="autoZero"/>
        <c:auto val="1"/>
        <c:lblAlgn val="ctr"/>
        <c:lblOffset val="100"/>
        <c:noMultiLvlLbl val="0"/>
      </c:catAx>
      <c:valAx>
        <c:axId val="176006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98905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7930648811041181"/>
          <c:y val="0.46548324132567648"/>
          <c:w val="0.18874823339390268"/>
          <c:h val="0.1207036195896288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Celkový</a:t>
            </a:r>
            <a:r>
              <a:rPr lang="pl-PL" baseline="0" dirty="0" smtClean="0"/>
              <a:t> počet volaní na LTV 150: </a:t>
            </a:r>
            <a:r>
              <a:rPr lang="pl-PL" baseline="0" dirty="0" smtClean="0">
                <a:solidFill>
                  <a:srgbClr val="FF0000"/>
                </a:solidFill>
              </a:rPr>
              <a:t>110 311</a:t>
            </a:r>
            <a:endParaRPr lang="pl-PL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812496151481269"/>
          <c:y val="0.1018712381630799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583712087070673E-2"/>
          <c:y val="5.958957991595705E-2"/>
          <c:w val="0.96883257582585869"/>
          <c:h val="0.87543479646052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linka!$B$1</c:f>
              <c:strCache>
                <c:ptCount val="1"/>
                <c:pt idx="0">
                  <c:v>Počet volaní na LTV 150 v roku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linka!$A$2:$A$9</c:f>
              <c:strCache>
                <c:ptCount val="8"/>
                <c:pt idx="0">
                  <c:v>Bratislavský kraj 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linka!$B$2:$B$9</c:f>
              <c:numCache>
                <c:formatCode>General</c:formatCode>
                <c:ptCount val="8"/>
                <c:pt idx="0">
                  <c:v>17428</c:v>
                </c:pt>
                <c:pt idx="1">
                  <c:v>11063</c:v>
                </c:pt>
                <c:pt idx="2">
                  <c:v>8750</c:v>
                </c:pt>
                <c:pt idx="3">
                  <c:v>12486</c:v>
                </c:pt>
                <c:pt idx="4">
                  <c:v>13194</c:v>
                </c:pt>
                <c:pt idx="5">
                  <c:v>12007</c:v>
                </c:pt>
                <c:pt idx="6">
                  <c:v>13220</c:v>
                </c:pt>
                <c:pt idx="7">
                  <c:v>22163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5-4774-A96F-58FB63896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75424"/>
        <c:axId val="179662784"/>
      </c:barChart>
      <c:catAx>
        <c:axId val="12957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79662784"/>
        <c:crosses val="autoZero"/>
        <c:auto val="1"/>
        <c:lblAlgn val="ctr"/>
        <c:lblOffset val="100"/>
        <c:noMultiLvlLbl val="0"/>
      </c:catAx>
      <c:valAx>
        <c:axId val="17966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57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sk-SK" sz="1600" dirty="0"/>
              <a:t>Skladba výjazdov v roku </a:t>
            </a:r>
            <a:r>
              <a:rPr lang="sk-SK" sz="1600" dirty="0" smtClean="0"/>
              <a:t>2019</a:t>
            </a:r>
            <a:endParaRPr lang="en-US" sz="1600" dirty="0"/>
          </a:p>
        </c:rich>
      </c:tx>
      <c:layout>
        <c:manualLayout>
          <c:xMode val="edge"/>
          <c:yMode val="edge"/>
          <c:x val="5.8683289588801408E-4"/>
          <c:y val="0.10573640829239864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70931758530201E-2"/>
          <c:y val="0.48278472006721124"/>
          <c:w val="0.53356102362204727"/>
          <c:h val="0.474660727666305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120300344355378"/>
          <c:y val="0.28030592749102967"/>
          <c:w val="0.23364933138298427"/>
          <c:h val="0.5606441455128028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r>
              <a:rPr lang="sk-SK" sz="1400" baseline="0" dirty="0">
                <a:solidFill>
                  <a:schemeClr val="tx1"/>
                </a:solidFill>
              </a:rPr>
              <a:t>Skladba výjazdov v roku 2022</a:t>
            </a:r>
            <a:endParaRPr lang="en-US" sz="140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3183715434277309E-2"/>
          <c:y val="5.18056409588542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294241285880954E-2"/>
          <c:y val="0.14626709081497044"/>
          <c:w val="0.81326209173563868"/>
          <c:h val="0.71262522687970153"/>
        </c:manualLayout>
      </c:layout>
      <c:pie3DChart>
        <c:varyColors val="1"/>
        <c:ser>
          <c:idx val="0"/>
          <c:order val="0"/>
          <c:tx>
            <c:strRef>
              <c:f>'[Graf v programe Microsoft PowerPoint.xlsx]rok 2016'!$B$29</c:f>
              <c:strCache>
                <c:ptCount val="1"/>
                <c:pt idx="0">
                  <c:v>rok 2022</c:v>
                </c:pt>
              </c:strCache>
            </c:strRef>
          </c:tx>
          <c:explosion val="11"/>
          <c:dPt>
            <c:idx val="0"/>
            <c:bubble3D val="0"/>
            <c:explosion val="1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34D-4D55-987A-37C91E77C58B}"/>
              </c:ext>
            </c:extLst>
          </c:dPt>
          <c:dPt>
            <c:idx val="1"/>
            <c:bubble3D val="0"/>
            <c:explosion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34D-4D55-987A-37C91E77C58B}"/>
              </c:ext>
            </c:extLst>
          </c:dPt>
          <c:dPt>
            <c:idx val="2"/>
            <c:bubble3D val="0"/>
            <c:explosion val="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A34D-4D55-987A-37C91E77C58B}"/>
              </c:ext>
            </c:extLst>
          </c:dPt>
          <c:dPt>
            <c:idx val="3"/>
            <c:bubble3D val="0"/>
            <c:explosion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A34D-4D55-987A-37C91E77C58B}"/>
              </c:ext>
            </c:extLst>
          </c:dPt>
          <c:dPt>
            <c:idx val="4"/>
            <c:bubble3D val="0"/>
            <c:explosion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A34D-4D55-987A-37C91E77C58B}"/>
              </c:ext>
            </c:extLst>
          </c:dPt>
          <c:dPt>
            <c:idx val="5"/>
            <c:bubble3D val="0"/>
            <c:explosion val="0"/>
            <c:extLst>
              <c:ext xmlns:c16="http://schemas.microsoft.com/office/drawing/2014/chart" uri="{C3380CC4-5D6E-409C-BE32-E72D297353CC}">
                <c16:uniqueId val="{0000000A-2DA4-4376-8936-0D7DDA35EC93}"/>
              </c:ext>
            </c:extLst>
          </c:dPt>
          <c:dLbls>
            <c:dLbl>
              <c:idx val="4"/>
              <c:layout>
                <c:manualLayout>
                  <c:x val="9.885013311120806E-3"/>
                  <c:y val="-1.1042852592484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4D-4D55-987A-37C91E77C5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'[Graf v programe Microsoft PowerPoint.xlsx]rok 2016'!$A$30:$A$35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polach</c:v>
                </c:pt>
              </c:strCache>
            </c:strRef>
          </c:cat>
          <c:val>
            <c:numRef>
              <c:f>'[Graf v programe Microsoft PowerPoint.xlsx]rok 2016'!$B$30:$B$35</c:f>
              <c:numCache>
                <c:formatCode>General</c:formatCode>
                <c:ptCount val="6"/>
                <c:pt idx="0">
                  <c:v>11151</c:v>
                </c:pt>
                <c:pt idx="1">
                  <c:v>10427</c:v>
                </c:pt>
                <c:pt idx="2">
                  <c:v>7147</c:v>
                </c:pt>
                <c:pt idx="3">
                  <c:v>1049</c:v>
                </c:pt>
                <c:pt idx="4">
                  <c:v>1580</c:v>
                </c:pt>
                <c:pt idx="5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4D-4D55-987A-37C91E77C58B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'[Graf v programe Microsoft PowerPoint.xlsx]rok 2016'!$A$30:$A$35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polach</c:v>
                </c:pt>
              </c:strCache>
            </c:strRef>
          </c:cat>
          <c:val>
            <c:numRef>
              <c:f>'[Graf v programe Microsoft PowerPoint.xlsx]rok 2016'!$C$20:$C$25</c:f>
              <c:numCache>
                <c:formatCode>General</c:formatCode>
                <c:ptCount val="6"/>
                <c:pt idx="0">
                  <c:v>11151</c:v>
                </c:pt>
                <c:pt idx="1">
                  <c:v>10427</c:v>
                </c:pt>
                <c:pt idx="2">
                  <c:v>7147</c:v>
                </c:pt>
                <c:pt idx="3">
                  <c:v>1049</c:v>
                </c:pt>
                <c:pt idx="4">
                  <c:v>1580</c:v>
                </c:pt>
                <c:pt idx="5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34D-4D55-987A-37C91E77C5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966988705838779"/>
          <c:y val="0.11379494571457943"/>
          <c:w val="0.22226760487013816"/>
          <c:h val="0.74883595076351772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sk-SK" sz="1400">
                <a:solidFill>
                  <a:schemeClr val="tx1"/>
                </a:solidFill>
              </a:rPr>
              <a:t>Skladba</a:t>
            </a:r>
            <a:r>
              <a:rPr lang="sk-SK" sz="1400" baseline="0">
                <a:solidFill>
                  <a:schemeClr val="tx1"/>
                </a:solidFill>
              </a:rPr>
              <a:t> výjazdov v roku 2021</a:t>
            </a:r>
            <a:endParaRPr lang="sk-SK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8392527369015595E-2"/>
          <c:y val="0.1022937555549383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6907633224206"/>
          <c:y val="0.23377911713513316"/>
          <c:w val="0.7663429497451224"/>
          <c:h val="0.68605895641225045"/>
        </c:manualLayout>
      </c:layout>
      <c:pie3DChart>
        <c:varyColors val="1"/>
        <c:ser>
          <c:idx val="0"/>
          <c:order val="0"/>
          <c:tx>
            <c:strRef>
              <c:f>'[Graf v programe Microsoft PowerPoint.xlsx]rok 2016'!$B$19</c:f>
              <c:strCache>
                <c:ptCount val="1"/>
                <c:pt idx="0">
                  <c:v>rok 2021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5A3-4599-8251-F3EFC2002BDB}"/>
              </c:ext>
            </c:extLst>
          </c:dPt>
          <c:dPt>
            <c:idx val="1"/>
            <c:bubble3D val="0"/>
            <c:explosion val="17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15A3-4599-8251-F3EFC2002BD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15A3-4599-8251-F3EFC2002BDB}"/>
              </c:ext>
            </c:extLst>
          </c:dPt>
          <c:dPt>
            <c:idx val="3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7-15A3-4599-8251-F3EFC2002BDB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15A3-4599-8251-F3EFC2002BDB}"/>
              </c:ext>
            </c:extLst>
          </c:dPt>
          <c:dLbls>
            <c:dLbl>
              <c:idx val="2"/>
              <c:layout>
                <c:manualLayout>
                  <c:x val="4.4482244597474096E-4"/>
                  <c:y val="-6.64359142607174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A3-4599-8251-F3EFC2002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'[Graf v programe Microsoft PowerPoint.xlsx]rok 2016'!$A$20:$A$25</c:f>
              <c:strCache>
                <c:ptCount val="6"/>
                <c:pt idx="0">
                  <c:v>požiar</c:v>
                </c:pt>
                <c:pt idx="1">
                  <c:v>technický zásah</c:v>
                </c:pt>
                <c:pt idx="2">
                  <c:v>dopravná nehoda</c:v>
                </c:pt>
                <c:pt idx="3">
                  <c:v>nebezpečná látka</c:v>
                </c:pt>
                <c:pt idx="4">
                  <c:v>cvičenie</c:v>
                </c:pt>
                <c:pt idx="5">
                  <c:v>planý poplach</c:v>
                </c:pt>
              </c:strCache>
            </c:strRef>
          </c:cat>
          <c:val>
            <c:numRef>
              <c:f>'[Graf v programe Microsoft PowerPoint.xlsx]rok 2016'!$B$20:$B$25</c:f>
              <c:numCache>
                <c:formatCode>General</c:formatCode>
                <c:ptCount val="6"/>
                <c:pt idx="0">
                  <c:v>8107</c:v>
                </c:pt>
                <c:pt idx="1">
                  <c:v>11439</c:v>
                </c:pt>
                <c:pt idx="2">
                  <c:v>6951</c:v>
                </c:pt>
                <c:pt idx="3">
                  <c:v>2298</c:v>
                </c:pt>
                <c:pt idx="4">
                  <c:v>1400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A3-4599-8251-F3EFC2002B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699377723400746"/>
          <c:y val="0.16667823945487537"/>
          <c:w val="0.14787092253457534"/>
          <c:h val="0.71501962744880199"/>
        </c:manualLayout>
      </c:layout>
      <c:overlay val="0"/>
      <c:txPr>
        <a:bodyPr/>
        <a:lstStyle/>
        <a:p>
          <a:pPr>
            <a:defRPr sz="1200" baseline="0">
              <a:solidFill>
                <a:schemeClr val="tx1"/>
              </a:solidFill>
            </a:defRPr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22895461757813E-3"/>
          <c:y val="1.7067996029115046E-2"/>
          <c:w val="0.96683654332804425"/>
          <c:h val="0.89744508674663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40000" dist="23000" dir="5400000" rotWithShape="0">
                <a:srgbClr val="FF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CA-403A-99F2-40B5560E3638}"/>
              </c:ext>
            </c:extLst>
          </c:dPt>
          <c:dPt>
            <c:idx val="4"/>
            <c:invertIfNegative val="0"/>
            <c:bubble3D val="0"/>
            <c:spPr>
              <a:solidFill>
                <a:srgbClr val="33CC33"/>
              </a:solidFill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CA-403A-99F2-40B5560E363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CA-403A-99F2-40B5560E363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848-40C6-B660-2378441E2D1B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effectLst>
                <a:outerShdw blurRad="40000" dist="23000" dir="5400000" rotWithShape="0">
                  <a:srgbClr val="FF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7E8C-432C-ABF0-E28AABA2BF43}"/>
              </c:ext>
            </c:extLst>
          </c:dPt>
          <c:dLbls>
            <c:dLbl>
              <c:idx val="1"/>
              <c:layout>
                <c:manualLayout>
                  <c:x val="1.5074298487252604E-3"/>
                  <c:y val="2.8446660048524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CA-403A-99F2-40B5560E3638}"/>
                </c:ext>
              </c:extLst>
            </c:dLbl>
            <c:dLbl>
              <c:idx val="2"/>
              <c:layout>
                <c:manualLayout>
                  <c:x val="1.5074298487252466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E8C-432C-ABF0-E28AABA2BF43}"/>
                </c:ext>
              </c:extLst>
            </c:dLbl>
            <c:dLbl>
              <c:idx val="3"/>
              <c:layout>
                <c:manualLayout>
                  <c:x val="3.0148596974505209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8C-432C-ABF0-E28AABA2BF43}"/>
                </c:ext>
              </c:extLst>
            </c:dLbl>
            <c:dLbl>
              <c:idx val="4"/>
              <c:layout>
                <c:manualLayout>
                  <c:x val="-4.5222895461757813E-3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CA-403A-99F2-40B5560E3638}"/>
                </c:ext>
              </c:extLst>
            </c:dLbl>
            <c:dLbl>
              <c:idx val="6"/>
              <c:layout>
                <c:manualLayout>
                  <c:x val="-3.014859697450631E-3"/>
                  <c:y val="-2.56019940436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E8C-432C-ABF0-E28AABA2BF43}"/>
                </c:ext>
              </c:extLst>
            </c:dLbl>
            <c:dLbl>
              <c:idx val="8"/>
              <c:layout>
                <c:manualLayout>
                  <c:x val="0"/>
                  <c:y val="-2.8446660048525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CA-403A-99F2-40B5560E3638}"/>
                </c:ext>
              </c:extLst>
            </c:dLbl>
            <c:dLbl>
              <c:idx val="9"/>
              <c:layout>
                <c:manualLayout>
                  <c:x val="0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E8C-432C-ABF0-E28AABA2BF43}"/>
                </c:ext>
              </c:extLst>
            </c:dLbl>
            <c:dLbl>
              <c:idx val="11"/>
              <c:layout>
                <c:manualLayout>
                  <c:x val="0"/>
                  <c:y val="-3.4135992058230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E8C-432C-ABF0-E28AABA2BF43}"/>
                </c:ext>
              </c:extLst>
            </c:dLbl>
            <c:dLbl>
              <c:idx val="14"/>
              <c:layout>
                <c:manualLayout>
                  <c:x val="0"/>
                  <c:y val="-2.56019940436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E8C-432C-ABF0-E28AABA2BF43}"/>
                </c:ext>
              </c:extLst>
            </c:dLbl>
            <c:dLbl>
              <c:idx val="16"/>
              <c:layout>
                <c:manualLayout>
                  <c:x val="-1.1054357856433313E-16"/>
                  <c:y val="-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E8C-432C-ABF0-E28AABA2BF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name>1</c:name>
            <c:trendlineType val="movingAvg"/>
            <c:period val="2"/>
            <c:dispRSqr val="0"/>
            <c:dispEq val="0"/>
          </c:trendline>
          <c:cat>
            <c:numRef>
              <c:f>Hárok1!$A$2:$A$22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Hárok1!$B$2:$B$22</c:f>
              <c:numCache>
                <c:formatCode>General</c:formatCode>
                <c:ptCount val="21"/>
                <c:pt idx="0">
                  <c:v>31461</c:v>
                </c:pt>
                <c:pt idx="1">
                  <c:v>33586</c:v>
                </c:pt>
                <c:pt idx="2">
                  <c:v>28735</c:v>
                </c:pt>
                <c:pt idx="3">
                  <c:v>27955</c:v>
                </c:pt>
                <c:pt idx="4">
                  <c:v>26361</c:v>
                </c:pt>
                <c:pt idx="5">
                  <c:v>32253</c:v>
                </c:pt>
                <c:pt idx="6">
                  <c:v>29767</c:v>
                </c:pt>
                <c:pt idx="7">
                  <c:v>30458</c:v>
                </c:pt>
                <c:pt idx="8" formatCode="#,##0">
                  <c:v>34118</c:v>
                </c:pt>
                <c:pt idx="9" formatCode="#,##0">
                  <c:v>31491</c:v>
                </c:pt>
                <c:pt idx="10" formatCode="#,##0">
                  <c:v>32293</c:v>
                </c:pt>
                <c:pt idx="11" formatCode="#,##0">
                  <c:v>28910</c:v>
                </c:pt>
                <c:pt idx="12">
                  <c:v>29709</c:v>
                </c:pt>
                <c:pt idx="13" formatCode="#,##0">
                  <c:v>32006</c:v>
                </c:pt>
                <c:pt idx="14" formatCode="#,##0">
                  <c:v>29347</c:v>
                </c:pt>
                <c:pt idx="15" formatCode="#,##0">
                  <c:v>33737</c:v>
                </c:pt>
                <c:pt idx="16">
                  <c:v>31346</c:v>
                </c:pt>
                <c:pt idx="17" formatCode="#,##0">
                  <c:v>31993</c:v>
                </c:pt>
                <c:pt idx="18">
                  <c:v>34913</c:v>
                </c:pt>
                <c:pt idx="19" formatCode="#,##0">
                  <c:v>30795</c:v>
                </c:pt>
                <c:pt idx="20">
                  <c:v>31974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403A-99F2-40B5560E36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787712"/>
        <c:axId val="162817728"/>
      </c:barChart>
      <c:catAx>
        <c:axId val="1647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817728"/>
        <c:crosses val="autoZero"/>
        <c:auto val="1"/>
        <c:lblAlgn val="ctr"/>
        <c:lblOffset val="100"/>
        <c:noMultiLvlLbl val="0"/>
      </c:catAx>
      <c:valAx>
        <c:axId val="16281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787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333268116314112E-2"/>
          <c:y val="3.1832472017395134E-2"/>
          <c:w val="0.96934597215557894"/>
          <c:h val="0.87706014014917844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2.810824018513372E-2"/>
                  <c:y val="-2.5344995727051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4E-4FFC-A381-08842AFD9E5A}"/>
                </c:ext>
              </c:extLst>
            </c:dLbl>
            <c:dLbl>
              <c:idx val="1"/>
              <c:layout>
                <c:manualLayout>
                  <c:x val="-2.051281824282335E-2"/>
                  <c:y val="-3.9469897107743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4E-4FFC-A381-08842AFD9E5A}"/>
                </c:ext>
              </c:extLst>
            </c:dLbl>
            <c:dLbl>
              <c:idx val="2"/>
              <c:layout>
                <c:manualLayout>
                  <c:x val="-2.3892004157363651E-2"/>
                  <c:y val="3.0977216999729034E-2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fld id="{B83D280D-129F-443B-AF8C-491D30FF2A32}" type="VALUE">
                      <a:rPr lang="en-US">
                        <a:solidFill>
                          <a:srgbClr val="00B050"/>
                        </a:solidFill>
                      </a:rPr>
                      <a:pPr>
                        <a:defRPr baseline="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4E-4FFC-A381-08842AFD9E5A}"/>
                </c:ext>
              </c:extLst>
            </c:dLbl>
            <c:dLbl>
              <c:idx val="3"/>
              <c:layout>
                <c:manualLayout>
                  <c:x val="-2.6894052739026276E-2"/>
                  <c:y val="-3.183247201739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4E-4FFC-A381-08842AFD9E5A}"/>
                </c:ext>
              </c:extLst>
            </c:dLbl>
            <c:dLbl>
              <c:idx val="4"/>
              <c:layout>
                <c:manualLayout>
                  <c:x val="-2.6780291829930643E-2"/>
                  <c:y val="-3.6653786471404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E-4FFC-A381-08842AFD9E5A}"/>
                </c:ext>
              </c:extLst>
            </c:dLbl>
            <c:dLbl>
              <c:idx val="5"/>
              <c:layout>
                <c:manualLayout>
                  <c:x val="-2.6361766773315778E-2"/>
                  <c:y val="-3.8467184328410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4E-4FFC-A381-08842AFD9E5A}"/>
                </c:ext>
              </c:extLst>
            </c:dLbl>
            <c:dLbl>
              <c:idx val="6"/>
              <c:layout>
                <c:manualLayout>
                  <c:x val="-2.6057002625796445E-2"/>
                  <c:y val="-4.6296193638428296E-2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fld id="{DEDE292C-2063-4B7D-AEA8-195630D0D86B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baseline="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[HODNOTA]</a:t>
                    </a:fld>
                    <a:endParaRPr lang="sk-SK"/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4E-4FFC-A381-08842AFD9E5A}"/>
                </c:ext>
              </c:extLst>
            </c:dLbl>
            <c:dLbl>
              <c:idx val="7"/>
              <c:layout>
                <c:manualLayout>
                  <c:x val="-5.621648037026741E-3"/>
                  <c:y val="-2.2528885090712051E-2"/>
                </c:manualLayout>
              </c:layout>
              <c:tx>
                <c:rich>
                  <a:bodyPr/>
                  <a:lstStyle/>
                  <a:p>
                    <a:fld id="{02A10048-EFEE-489D-9A7A-CE7F1F2E36DA}" type="VALUE">
                      <a:rPr lang="en-US" dirty="0">
                        <a:solidFill>
                          <a:srgbClr val="FF0000"/>
                        </a:solidFill>
                      </a:rPr>
                      <a:pPr/>
                      <a:t>[HODNOTA]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E4E-4FFC-A381-08842AFD9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'[Graf v programe Microsoft PowerPoint.xlsx]výjazdy podla KR'!$A$2:$A$9</c:f>
              <c:strCache>
                <c:ptCount val="8"/>
                <c:pt idx="0">
                  <c:v>Bratislavský kraj</c:v>
                </c:pt>
                <c:pt idx="1">
                  <c:v>Trnavský kraj</c:v>
                </c:pt>
                <c:pt idx="2">
                  <c:v>Trenčiansky kraj</c:v>
                </c:pt>
                <c:pt idx="3">
                  <c:v>Nitriansky kraj</c:v>
                </c:pt>
                <c:pt idx="4">
                  <c:v>Žilinský kraj</c:v>
                </c:pt>
                <c:pt idx="5">
                  <c:v>Banskobystrický kraj</c:v>
                </c:pt>
                <c:pt idx="6">
                  <c:v>Prešovský kraj</c:v>
                </c:pt>
                <c:pt idx="7">
                  <c:v>Košický kraj</c:v>
                </c:pt>
              </c:strCache>
            </c:strRef>
          </c:cat>
          <c:val>
            <c:numRef>
              <c:f>'[Graf v programe Microsoft PowerPoint.xlsx]výjazdy podla KR'!$B$2:$B$9</c:f>
              <c:numCache>
                <c:formatCode>General</c:formatCode>
                <c:ptCount val="8"/>
                <c:pt idx="0">
                  <c:v>3432</c:v>
                </c:pt>
                <c:pt idx="1">
                  <c:v>3139</c:v>
                </c:pt>
                <c:pt idx="2">
                  <c:v>2763</c:v>
                </c:pt>
                <c:pt idx="3">
                  <c:v>3673</c:v>
                </c:pt>
                <c:pt idx="4">
                  <c:v>3877</c:v>
                </c:pt>
                <c:pt idx="5">
                  <c:v>4626</c:v>
                </c:pt>
                <c:pt idx="6">
                  <c:v>4701</c:v>
                </c:pt>
                <c:pt idx="7">
                  <c:v>5763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4E-4FFC-A381-08842AFD9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6656"/>
        <c:axId val="145903552"/>
      </c:lineChart>
      <c:catAx>
        <c:axId val="3424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903552"/>
        <c:crosses val="autoZero"/>
        <c:auto val="1"/>
        <c:lblAlgn val="ctr"/>
        <c:lblOffset val="100"/>
        <c:noMultiLvlLbl val="0"/>
      </c:catAx>
      <c:valAx>
        <c:axId val="14590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24665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53666719675679"/>
          <c:y val="0.12553199481823576"/>
          <c:w val="0.75660625691762295"/>
          <c:h val="0.81806104564739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'výjazdy podla KR'!$B$20</c:f>
              <c:strCache>
                <c:ptCount val="1"/>
                <c:pt idx="0">
                  <c:v>rok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93022769570286E-2"/>
                  <c:y val="-3.78597210132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0C-4D06-BD2C-45F18EE03B57}"/>
                </c:ext>
              </c:extLst>
            </c:dLbl>
            <c:dLbl>
              <c:idx val="1"/>
              <c:layout>
                <c:manualLayout>
                  <c:x val="5.4714642016131581E-3"/>
                  <c:y val="-2.61324913145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0C-4D06-BD2C-45F18EE03B57}"/>
                </c:ext>
              </c:extLst>
            </c:dLbl>
            <c:dLbl>
              <c:idx val="2"/>
              <c:layout>
                <c:manualLayout>
                  <c:x val="1.3649148143767983E-2"/>
                  <c:y val="-3.3488278243995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0C-4D06-BD2C-45F18EE03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tx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'výjazdy podla KR'!$A$21:$A$23</c:f>
              <c:strCache>
                <c:ptCount val="3"/>
                <c:pt idx="0">
                  <c:v>zachránené osoby</c:v>
                </c:pt>
                <c:pt idx="1">
                  <c:v>zranené osoby</c:v>
                </c:pt>
                <c:pt idx="2">
                  <c:v>usmrtené osoby</c:v>
                </c:pt>
              </c:strCache>
            </c:strRef>
          </c:cat>
          <c:val>
            <c:numRef>
              <c:f>'výjazdy podla KR'!$B$21:$B$23</c:f>
              <c:numCache>
                <c:formatCode>#,##0</c:formatCode>
                <c:ptCount val="3"/>
                <c:pt idx="0">
                  <c:v>13481</c:v>
                </c:pt>
                <c:pt idx="1">
                  <c:v>5851</c:v>
                </c:pt>
                <c:pt idx="2" formatCode="General">
                  <c:v>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0C-4D06-BD2C-45F18EE03B57}"/>
            </c:ext>
          </c:extLst>
        </c:ser>
        <c:ser>
          <c:idx val="1"/>
          <c:order val="1"/>
          <c:tx>
            <c:strRef>
              <c:f>'výjazdy podla KR'!$C$20</c:f>
              <c:strCache>
                <c:ptCount val="1"/>
                <c:pt idx="0">
                  <c:v>rok 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460627857417506E-2"/>
                  <c:y val="-3.569771897193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0C-4D06-BD2C-45F18EE03B57}"/>
                </c:ext>
              </c:extLst>
            </c:dLbl>
            <c:dLbl>
              <c:idx val="1"/>
              <c:layout>
                <c:manualLayout>
                  <c:x val="1.9501267874069826E-2"/>
                  <c:y val="-3.184359400641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0C-4D06-BD2C-45F18EE03B57}"/>
                </c:ext>
              </c:extLst>
            </c:dLbl>
            <c:dLbl>
              <c:idx val="2"/>
              <c:layout>
                <c:manualLayout>
                  <c:x val="2.0806850944108897E-2"/>
                  <c:y val="-3.076216367634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F0C-4D06-BD2C-45F18EE03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2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'výjazdy podla KR'!$A$21:$A$23</c:f>
              <c:strCache>
                <c:ptCount val="3"/>
                <c:pt idx="0">
                  <c:v>zachránené osoby</c:v>
                </c:pt>
                <c:pt idx="1">
                  <c:v>zranené osoby</c:v>
                </c:pt>
                <c:pt idx="2">
                  <c:v>usmrtené osoby</c:v>
                </c:pt>
              </c:strCache>
            </c:strRef>
          </c:cat>
          <c:val>
            <c:numRef>
              <c:f>'výjazdy podla KR'!$C$21:$C$23</c:f>
              <c:numCache>
                <c:formatCode>#,##0</c:formatCode>
                <c:ptCount val="3"/>
                <c:pt idx="0">
                  <c:v>12030</c:v>
                </c:pt>
                <c:pt idx="1">
                  <c:v>6312</c:v>
                </c:pt>
                <c:pt idx="2" formatCode="General">
                  <c:v>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0C-4D06-BD2C-45F18EE03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48192"/>
        <c:axId val="145905280"/>
        <c:axId val="0"/>
      </c:bar3DChart>
      <c:catAx>
        <c:axId val="3424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905280"/>
        <c:crosses val="autoZero"/>
        <c:auto val="1"/>
        <c:lblAlgn val="ctr"/>
        <c:lblOffset val="100"/>
        <c:noMultiLvlLbl val="0"/>
      </c:catAx>
      <c:valAx>
        <c:axId val="1459052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424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5629920097938"/>
          <c:y val="0.46276202629734614"/>
          <c:w val="7.2513866492587967E-2"/>
          <c:h val="0.1017372859956567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94532833092435E-2"/>
          <c:y val="0.18114827236405692"/>
          <c:w val="0.87212804996597648"/>
          <c:h val="0.71618172751301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uchránené hodnoty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791090705955053E-2"/>
                  <c:y val="-2.8161100118920704E-3"/>
                </c:manualLayout>
              </c:layout>
              <c:tx>
                <c:rich>
                  <a:bodyPr/>
                  <a:lstStyle/>
                  <a:p>
                    <a:fld id="{65416F17-8B12-4925-84E2-51EE12F62CF5}" type="VALUE">
                      <a:rPr lang="en-US" sz="1200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A5-4728-98AB-5BD4DC4B630A}"/>
                </c:ext>
              </c:extLst>
            </c:dLbl>
            <c:dLbl>
              <c:idx val="1"/>
              <c:layout>
                <c:manualLayout>
                  <c:x val="2.3899086548591297E-2"/>
                  <c:y val="-5.6322200237839334E-3"/>
                </c:manualLayout>
              </c:layout>
              <c:tx>
                <c:rich>
                  <a:bodyPr/>
                  <a:lstStyle/>
                  <a:p>
                    <a:fld id="{9A261852-4C04-4F04-B2F0-E28DC07CB742}" type="VALUE">
                      <a:rPr lang="en-US" sz="1200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A5-4728-98AB-5BD4DC4B630A}"/>
                </c:ext>
              </c:extLst>
            </c:dLbl>
            <c:dLbl>
              <c:idx val="2"/>
              <c:layout>
                <c:manualLayout>
                  <c:x val="1.7318106487293202E-2"/>
                  <c:y val="-2.8161100118919671E-2"/>
                </c:manualLayout>
              </c:layout>
              <c:tx>
                <c:rich>
                  <a:bodyPr/>
                  <a:lstStyle/>
                  <a:p>
                    <a:fld id="{D5A82279-67B3-4FE0-923C-900CA259C797}" type="VALUE">
                      <a:rPr lang="en-US" sz="1200" b="1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0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€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A5-4728-98AB-5BD4DC4B630A}"/>
                </c:ext>
              </c:extLst>
            </c:dLbl>
            <c:dLbl>
              <c:idx val="3"/>
              <c:layout>
                <c:manualLayout>
                  <c:x val="2.7897428383745204E-2"/>
                  <c:y val="-2.8161100118919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12-458A-ACA5-269AC58DF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Hárok1!$B$3:$B$6</c:f>
              <c:numCache>
                <c:formatCode>#,##0</c:formatCode>
                <c:ptCount val="4"/>
                <c:pt idx="0">
                  <c:v>170681323</c:v>
                </c:pt>
                <c:pt idx="1">
                  <c:v>233930939</c:v>
                </c:pt>
                <c:pt idx="2">
                  <c:v>210612911</c:v>
                </c:pt>
                <c:pt idx="3">
                  <c:v>254715337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5-4728-98AB-5BD4DC4B63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86555344"/>
        <c:axId val="1386555760"/>
      </c:barChart>
      <c:catAx>
        <c:axId val="138655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6555760"/>
        <c:crosses val="autoZero"/>
        <c:auto val="1"/>
        <c:lblAlgn val="ctr"/>
        <c:lblOffset val="100"/>
        <c:noMultiLvlLbl val="0"/>
      </c:catAx>
      <c:valAx>
        <c:axId val="138655576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86555344"/>
        <c:crosses val="autoZero"/>
        <c:crossBetween val="between"/>
      </c:valAx>
      <c:spPr>
        <a:solidFill>
          <a:schemeClr val="accent1">
            <a:lumMod val="40000"/>
            <a:lumOff val="60000"/>
            <a:alpha val="4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56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0.54725</cdr:x>
      <cdr:y>0.07072</cdr:y>
    </cdr:from>
    <cdr:to>
      <cdr:x>0.95925</cdr:x>
      <cdr:y>0.19803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5004054" y="360039"/>
          <a:ext cx="3767328" cy="64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400" b="1" i="1" u="sng" dirty="0">
              <a:solidFill>
                <a:schemeClr val="tx1"/>
              </a:solidFill>
            </a:rPr>
            <a:t>Celkový počet</a:t>
          </a:r>
          <a:r>
            <a:rPr lang="sk-SK" sz="1400" b="1" i="1" u="sng" baseline="0" dirty="0">
              <a:solidFill>
                <a:schemeClr val="tx1"/>
              </a:solidFill>
            </a:rPr>
            <a:t> výjazdov v roku </a:t>
          </a:r>
          <a:r>
            <a:rPr lang="sk-SK" sz="1400" b="1" i="1" u="sng" baseline="0" dirty="0" smtClean="0">
              <a:solidFill>
                <a:schemeClr val="tx1"/>
              </a:solidFill>
            </a:rPr>
            <a:t>2022</a:t>
          </a:r>
          <a:r>
            <a:rPr lang="sk-SK" sz="1400" b="0" i="1" baseline="0" dirty="0" smtClean="0">
              <a:solidFill>
                <a:schemeClr val="tx1"/>
              </a:solidFill>
            </a:rPr>
            <a:t>:</a:t>
          </a:r>
          <a:r>
            <a:rPr lang="sk-SK" sz="1400" b="0" i="1" dirty="0" smtClean="0">
              <a:solidFill>
                <a:schemeClr val="tx1"/>
              </a:solidFill>
            </a:rPr>
            <a:t> </a:t>
          </a:r>
          <a:r>
            <a:rPr lang="sk-SK" sz="1400" b="1" i="1" u="sng" baseline="0" dirty="0" smtClean="0">
              <a:solidFill>
                <a:srgbClr val="FF0000"/>
              </a:solidFill>
            </a:rPr>
            <a:t>31 </a:t>
          </a:r>
          <a:r>
            <a:rPr lang="sk-SK" sz="1400" b="1" i="1" u="sng" baseline="0" dirty="0">
              <a:solidFill>
                <a:srgbClr val="FF0000"/>
              </a:solidFill>
            </a:rPr>
            <a:t>974</a:t>
          </a:r>
          <a:endParaRPr lang="sk-SK" sz="1400" b="1" i="1" u="sng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F4A2-204C-4A5A-9F18-D8D88123BF28}" type="datetimeFigureOut">
              <a:rPr lang="sk-SK" smtClean="0"/>
              <a:t>13. 1. 2023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2D932-FE6A-411B-BAC3-87250046EE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20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75B9-DCCE-4A5A-8519-72B86056C756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0461B-1A75-4674-B387-055EF5CE14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3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2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60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36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53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73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007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461B-1A75-4674-B387-055EF5CE14A4}" type="slidenum">
              <a:rPr lang="sk-SK" smtClean="0"/>
              <a:pPr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49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51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43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0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89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4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81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43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87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4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6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F50-5BC6-44E1-82A6-6ACAB32C2C81}" type="datetimeFigureOut">
              <a:rPr lang="sk-SK" smtClean="0"/>
              <a:pPr/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1216-5D61-4E59-AE8C-7F5D4F3558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6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55171" y="1988840"/>
            <a:ext cx="7632848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práva o činnosti HaZZ     za rok 2022</a:t>
            </a:r>
            <a:endParaRPr lang="sk-SK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Zachránené, zranené a usmrtené osoby pri výjazdoch v rokoch 2021 a 2022</a:t>
            </a: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54216"/>
              </p:ext>
            </p:extLst>
          </p:nvPr>
        </p:nvGraphicFramePr>
        <p:xfrm>
          <a:off x="4767871" y="1775569"/>
          <a:ext cx="3763516" cy="9361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4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132"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2021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2022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rozdiel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</a:rPr>
                        <a:t>zachránené osoby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 smtClean="0">
                          <a:effectLst/>
                        </a:rPr>
                        <a:t>13 481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- 1451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3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 smtClean="0">
                          <a:effectLst/>
                        </a:rPr>
                        <a:t>zranené </a:t>
                      </a:r>
                      <a:r>
                        <a:rPr lang="sk-SK" sz="1200" b="1" u="none" strike="noStrike" dirty="0">
                          <a:effectLst/>
                        </a:rPr>
                        <a:t>osoby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>
                          <a:effectLst/>
                        </a:rPr>
                        <a:t>5 851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+ 461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1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 dirty="0">
                          <a:effectLst/>
                        </a:rPr>
                        <a:t>usmrtené osoby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u="none" strike="noStrike" dirty="0">
                          <a:effectLst/>
                        </a:rPr>
                        <a:t>874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140130"/>
              </p:ext>
            </p:extLst>
          </p:nvPr>
        </p:nvGraphicFramePr>
        <p:xfrm>
          <a:off x="1" y="1268760"/>
          <a:ext cx="9419782" cy="465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0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Uchránené hodnoty na majetku v rokoch 2019 - 2022 </a:t>
            </a:r>
            <a:endParaRPr lang="sk-SK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72523"/>
              </p:ext>
            </p:extLst>
          </p:nvPr>
        </p:nvGraphicFramePr>
        <p:xfrm>
          <a:off x="251520" y="1162064"/>
          <a:ext cx="9198768" cy="479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k-SK" sz="4000" dirty="0" smtClean="0"/>
              <a:t>Charakter požiarov v roku 2022</a:t>
            </a:r>
            <a:endParaRPr lang="sk-SK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37322"/>
              </p:ext>
            </p:extLst>
          </p:nvPr>
        </p:nvGraphicFramePr>
        <p:xfrm>
          <a:off x="179512" y="1052737"/>
          <a:ext cx="8964488" cy="487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6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728"/>
            <a:ext cx="8229600" cy="580109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v rokoch 2021 a 2022</a:t>
            </a:r>
            <a:endParaRPr lang="sk-SK" sz="4000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83340"/>
              </p:ext>
            </p:extLst>
          </p:nvPr>
        </p:nvGraphicFramePr>
        <p:xfrm>
          <a:off x="179512" y="1210814"/>
          <a:ext cx="3670880" cy="12961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566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 smtClean="0">
                          <a:effectLst/>
                        </a:rPr>
                        <a:t>rok 2021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 smtClean="0">
                          <a:effectLst/>
                        </a:rPr>
                        <a:t>rok 2022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rozdiel</a:t>
                      </a:r>
                      <a:endParaRPr lang="sk-SK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budovy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a objekty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2 581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- 27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dopravné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prostriedky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920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+ 15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 smtClean="0">
                          <a:effectLst/>
                        </a:rPr>
                        <a:t>vonkajšie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prostredie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3823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+ 3066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9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iný požiar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783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26968"/>
              </p:ext>
            </p:extLst>
          </p:nvPr>
        </p:nvGraphicFramePr>
        <p:xfrm>
          <a:off x="0" y="814837"/>
          <a:ext cx="910511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3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4000" dirty="0" smtClean="0"/>
              <a:t>Zranené a usmrtené osoby                                  pri požiaroch v rokoch 2012 - 2022</a:t>
            </a:r>
            <a:endParaRPr lang="sk-SK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15543"/>
              </p:ext>
            </p:extLst>
          </p:nvPr>
        </p:nvGraphicFramePr>
        <p:xfrm>
          <a:off x="0" y="1484784"/>
          <a:ext cx="9252520" cy="444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12" y="111357"/>
            <a:ext cx="8229600" cy="72008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Príčiny požiarov v roku 2022</a:t>
            </a:r>
            <a:endParaRPr lang="sk-SK" sz="4000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628800"/>
          <a:ext cx="856895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611560" y="134076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32851"/>
              </p:ext>
            </p:extLst>
          </p:nvPr>
        </p:nvGraphicFramePr>
        <p:xfrm>
          <a:off x="76207" y="953578"/>
          <a:ext cx="8874732" cy="473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59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363" y="260648"/>
            <a:ext cx="8363272" cy="216024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2022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0363" y="404664"/>
            <a:ext cx="8363272" cy="5721499"/>
          </a:xfrm>
        </p:spPr>
        <p:txBody>
          <a:bodyPr/>
          <a:lstStyle/>
          <a:p>
            <a:pPr marL="0" indent="0">
              <a:buNone/>
            </a:pPr>
            <a:endParaRPr lang="sk-SK" sz="1800" b="1" dirty="0">
              <a:latin typeface="+mj-lt"/>
            </a:endParaRPr>
          </a:p>
          <a:p>
            <a:pPr marL="0" indent="0">
              <a:buNone/>
            </a:pPr>
            <a:r>
              <a:rPr lang="sk-SK" sz="1800" b="1" dirty="0" smtClean="0">
                <a:latin typeface="+mj-lt"/>
              </a:rPr>
              <a:t>05. marec 2022 </a:t>
            </a:r>
            <a:r>
              <a:rPr lang="sk-SK" sz="1800" b="1" dirty="0">
                <a:latin typeface="+mj-lt"/>
              </a:rPr>
              <a:t>-  </a:t>
            </a:r>
            <a:r>
              <a:rPr lang="sk-SK" sz="1800" b="1" dirty="0" smtClean="0">
                <a:latin typeface="+mj-lt"/>
              </a:rPr>
              <a:t>Požiar v parkovacom dome v Bratislave – mestská časť Ružinov</a:t>
            </a:r>
          </a:p>
          <a:p>
            <a:pPr marL="0" indent="0">
              <a:buNone/>
            </a:pPr>
            <a:r>
              <a:rPr lang="sk-SK" sz="1800" b="1" dirty="0" smtClean="0">
                <a:solidFill>
                  <a:srgbClr val="C00000"/>
                </a:solidFill>
                <a:latin typeface="+mj-lt"/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  <a:latin typeface="+mj-lt"/>
              </a:rPr>
              <a:t>5 100 000  </a:t>
            </a:r>
            <a:r>
              <a:rPr lang="sk-SK" sz="1800" b="1" u="sng" dirty="0" smtClean="0">
                <a:solidFill>
                  <a:srgbClr val="C00000"/>
                </a:solidFill>
              </a:rPr>
              <a:t>€</a:t>
            </a:r>
            <a:br>
              <a:rPr lang="sk-SK" sz="1800" b="1" u="sng" dirty="0" smtClean="0">
                <a:solidFill>
                  <a:srgbClr val="C00000"/>
                </a:solidFill>
              </a:rPr>
            </a:br>
            <a:r>
              <a:rPr lang="sk-SK" sz="1800" b="1" u="sng" dirty="0" smtClean="0">
                <a:solidFill>
                  <a:srgbClr val="C00000"/>
                </a:solidFill>
              </a:rPr>
              <a:t>príčina: prevádzkovo-technická porucha</a:t>
            </a:r>
            <a:endParaRPr lang="sk-SK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sz="1800" b="1" u="sng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sk-SK" sz="1800" dirty="0"/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 descr="Z:\PTE1\2022 - Foto, video, dokum\09. Bratislavská parkovacia služba\obhliadka PTEU MV SR\IMG_85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2" y="1772816"/>
            <a:ext cx="7566013" cy="4154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 descr="Z:\PTE1\2022 - Foto, video, dokum\09. Bratislavská parkovacia služba\obhliadka PTEU MV SR\IMG_84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7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4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Z:\PTE1\2022 - Foto, video, dokum\09. Bratislavská parkovacia služba\Foto 10.3.22 S KEU a PTEÚ\IMG_1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563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448"/>
            <a:ext cx="9144000" cy="9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02740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2022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5163695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06. </a:t>
            </a:r>
            <a:r>
              <a:rPr lang="sk-SK" sz="1800" b="1" dirty="0"/>
              <a:t>o</a:t>
            </a:r>
            <a:r>
              <a:rPr lang="sk-SK" sz="1800" b="1" dirty="0" smtClean="0"/>
              <a:t>któber 2022 – </a:t>
            </a:r>
            <a:r>
              <a:rPr lang="sk-SK" sz="1800" b="1" dirty="0"/>
              <a:t>Požiar </a:t>
            </a:r>
            <a:r>
              <a:rPr lang="sk-SK" sz="1800" b="1" dirty="0" smtClean="0"/>
              <a:t>tlačiarenského stroja v Banskej Bystrici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</a:rPr>
              <a:t>2 367 100 €</a:t>
            </a:r>
          </a:p>
          <a:p>
            <a:pPr marL="0" indent="0">
              <a:buNone/>
            </a:pPr>
            <a:r>
              <a:rPr lang="sk-SK" sz="1800" b="1" u="sng" dirty="0" smtClean="0">
                <a:solidFill>
                  <a:srgbClr val="C00000"/>
                </a:solidFill>
              </a:rPr>
              <a:t>príčina: v štádiu zisťovania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" y="5856391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 descr="Z:\PTE1\2022 - Foto, video, dokum\40. Banská Bystrica - tlačiarenský stroj\fotky\IMG_12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560840" cy="4155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9036"/>
            <a:ext cx="8229600" cy="855749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Počet výjazdov HaZZ v roku 2022</a:t>
            </a:r>
            <a:endParaRPr lang="sk-SK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54018"/>
              </p:ext>
            </p:extLst>
          </p:nvPr>
        </p:nvGraphicFramePr>
        <p:xfrm>
          <a:off x="0" y="836713"/>
          <a:ext cx="9144000" cy="509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8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 descr="Z:\PTE1\2022 - Foto, video, dokum\40. Banská Bystrica - tlačiarenský stroj\fotky\IMG_12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7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32048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2022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29. </a:t>
            </a:r>
            <a:r>
              <a:rPr lang="sk-SK" sz="1800" b="1" dirty="0"/>
              <a:t>m</a:t>
            </a:r>
            <a:r>
              <a:rPr lang="sk-SK" sz="1800" b="1" dirty="0" smtClean="0"/>
              <a:t>arca 2022 – Požiar budovy domova dôchodcov v Spišskej Novej Vsi</a:t>
            </a:r>
            <a:br>
              <a:rPr lang="sk-SK" sz="1800" b="1" dirty="0" smtClean="0"/>
            </a:b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>
                <a:solidFill>
                  <a:srgbClr val="C00000"/>
                </a:solidFill>
              </a:rPr>
              <a:t> </a:t>
            </a:r>
            <a:r>
              <a:rPr lang="sk-SK" sz="1800" b="1" u="sng" dirty="0" smtClean="0">
                <a:solidFill>
                  <a:srgbClr val="C00000"/>
                </a:solidFill>
              </a:rPr>
              <a:t>2 300 000 €</a:t>
            </a:r>
          </a:p>
          <a:p>
            <a:pPr marL="0" indent="0">
              <a:buNone/>
            </a:pPr>
            <a:r>
              <a:rPr lang="sk-SK" sz="1800" b="1" u="sng" dirty="0">
                <a:solidFill>
                  <a:srgbClr val="C00000"/>
                </a:solidFill>
              </a:rPr>
              <a:t>p</a:t>
            </a:r>
            <a:r>
              <a:rPr lang="sk-SK" sz="1800" b="1" u="sng" dirty="0" smtClean="0">
                <a:solidFill>
                  <a:srgbClr val="C00000"/>
                </a:solidFill>
              </a:rPr>
              <a:t>ríčina vzniku: prevádzkovo-technická porucha</a:t>
            </a:r>
            <a:endParaRPr lang="sk-SK" sz="1800" b="1" u="sng" dirty="0">
              <a:solidFill>
                <a:srgbClr val="C00000"/>
              </a:solidFill>
            </a:endParaRPr>
          </a:p>
          <a:p>
            <a:endParaRPr lang="sk-SK" sz="1800" dirty="0"/>
          </a:p>
        </p:txBody>
      </p:sp>
      <p:pic>
        <p:nvPicPr>
          <p:cNvPr id="8195" name="Picture 3" descr="C:\Users\Krizanova3010124\Desktop\21.6.2018 Raková hal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3227" y="-5716016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 descr="C:\Users\Michal\Desktop\13. Spišská N. V. - domov dôchodcov\OR PZ\Fotodokumentácia PZ\ČVS-ORP-248_1-VYS-SN-2022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72808" cy="4256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4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C:\Users\Michal\Desktop\13. Spišská N. V. - domov dôchodcov\dron\foto\DJI_04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2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5551"/>
            <a:ext cx="9144000" cy="87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C:\Users\Michal\Desktop\13. Spišská N. V. - domov dôchodcov\foto PTEÚ\IMG_21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8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7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82503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2022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16. </a:t>
            </a:r>
            <a:r>
              <a:rPr lang="sk-SK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sk-SK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ája 2022 – Požiar v hale drevotrieskových dosiek v Malackách</a:t>
            </a:r>
          </a:p>
          <a:p>
            <a:pPr marL="0" indent="0">
              <a:buNone/>
            </a:pPr>
            <a:r>
              <a:rPr lang="sk-SK" sz="1800" b="1" u="sng" dirty="0" smtClean="0">
                <a:solidFill>
                  <a:srgbClr val="C00000"/>
                </a:solidFill>
              </a:rPr>
              <a:t>škoda: 1 000 000 €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C00000"/>
                </a:solidFill>
              </a:rPr>
              <a:t>p</a:t>
            </a:r>
            <a:r>
              <a:rPr lang="sk-SK" sz="1800" b="1" dirty="0" smtClean="0">
                <a:solidFill>
                  <a:srgbClr val="C00000"/>
                </a:solidFill>
              </a:rPr>
              <a:t>ríčina</a:t>
            </a:r>
            <a:r>
              <a:rPr lang="sk-SK" sz="1800" b="1" u="sng" dirty="0" smtClean="0">
                <a:solidFill>
                  <a:srgbClr val="C00000"/>
                </a:solidFill>
              </a:rPr>
              <a:t>: zvýšené trenie</a:t>
            </a:r>
            <a:endParaRPr lang="sk-SK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0808"/>
            <a:ext cx="7056784" cy="423435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383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62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3999" cy="600362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263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04056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s najvyššou škodou v roku 2022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 smtClean="0"/>
              <a:t>18. február 2022 – </a:t>
            </a:r>
            <a:r>
              <a:rPr lang="sk-SK" sz="1800" b="1" dirty="0"/>
              <a:t>Požiar </a:t>
            </a:r>
            <a:r>
              <a:rPr lang="sk-SK" sz="1800" b="1" dirty="0" smtClean="0"/>
              <a:t>výrobného objektu v Nižných Kapustníkoch, okres Košice</a:t>
            </a:r>
          </a:p>
          <a:p>
            <a:pPr marL="0" indent="0">
              <a:buNone/>
            </a:pPr>
            <a:r>
              <a:rPr lang="sk-SK" sz="1800" b="1" dirty="0" smtClean="0">
                <a:solidFill>
                  <a:srgbClr val="C00000"/>
                </a:solidFill>
              </a:rPr>
              <a:t>škoda: </a:t>
            </a:r>
            <a:r>
              <a:rPr lang="sk-SK" sz="1800" b="1" u="sng" dirty="0" smtClean="0">
                <a:solidFill>
                  <a:srgbClr val="C00000"/>
                </a:solidFill>
              </a:rPr>
              <a:t>800 000 €</a:t>
            </a:r>
            <a:br>
              <a:rPr lang="sk-SK" sz="1800" b="1" u="sng" dirty="0" smtClean="0">
                <a:solidFill>
                  <a:srgbClr val="C00000"/>
                </a:solidFill>
              </a:rPr>
            </a:br>
            <a:r>
              <a:rPr lang="sk-SK" sz="1800" b="1" dirty="0" smtClean="0">
                <a:solidFill>
                  <a:srgbClr val="C00000"/>
                </a:solidFill>
              </a:rPr>
              <a:t>príčina: </a:t>
            </a:r>
            <a:r>
              <a:rPr lang="sk-SK" sz="1800" b="1" u="sng" dirty="0" smtClean="0">
                <a:solidFill>
                  <a:srgbClr val="C00000"/>
                </a:solidFill>
              </a:rPr>
              <a:t>zváranie a rezanie vrátane spätného šľahnutia</a:t>
            </a:r>
            <a:endParaRPr lang="sk-SK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 descr="D:\07. Košice - Juh - objekt\foto OR HaZZ KE\DSC_59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00800" cy="4154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8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 descr="D:\07. Košice - Juh - objekt\foto OR HaZZ KE\DSC_59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2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77" y="-26657"/>
            <a:ext cx="9144000" cy="1079393"/>
          </a:xfrm>
        </p:spPr>
        <p:txBody>
          <a:bodyPr>
            <a:normAutofit/>
          </a:bodyPr>
          <a:lstStyle/>
          <a:p>
            <a:r>
              <a:rPr lang="sk-SK" dirty="0"/>
              <a:t>Požiare s </a:t>
            </a:r>
            <a:r>
              <a:rPr lang="sk-SK" sz="4000" dirty="0"/>
              <a:t>najvyššou</a:t>
            </a:r>
            <a:r>
              <a:rPr lang="sk-SK" dirty="0"/>
              <a:t> škodou v roku 2022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289451"/>
          </a:xfrm>
        </p:spPr>
        <p:txBody>
          <a:bodyPr/>
          <a:lstStyle/>
          <a:p>
            <a:pPr marL="0" lvl="0" indent="0">
              <a:buNone/>
            </a:pPr>
            <a:r>
              <a:rPr lang="sk-SK" sz="1800" b="1" dirty="0" smtClean="0">
                <a:solidFill>
                  <a:prstClr val="black"/>
                </a:solidFill>
              </a:rPr>
              <a:t>03. </a:t>
            </a:r>
            <a:r>
              <a:rPr lang="sk-SK" sz="1800" b="1" dirty="0">
                <a:solidFill>
                  <a:prstClr val="black"/>
                </a:solidFill>
              </a:rPr>
              <a:t>a</a:t>
            </a:r>
            <a:r>
              <a:rPr lang="sk-SK" sz="1800" b="1" dirty="0" smtClean="0">
                <a:solidFill>
                  <a:prstClr val="black"/>
                </a:solidFill>
              </a:rPr>
              <a:t>ugust  </a:t>
            </a:r>
            <a:r>
              <a:rPr lang="sk-SK" sz="1800" b="1" dirty="0">
                <a:solidFill>
                  <a:prstClr val="black"/>
                </a:solidFill>
              </a:rPr>
              <a:t>2022 – </a:t>
            </a:r>
            <a:r>
              <a:rPr lang="sk-SK" sz="1800" b="1" dirty="0" smtClean="0">
                <a:solidFill>
                  <a:prstClr val="black"/>
                </a:solidFill>
              </a:rPr>
              <a:t>Požiar v areáli firmy zameranej na výrobu reziva v Bardejove</a:t>
            </a:r>
            <a:endParaRPr lang="sk-SK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k-SK" sz="1800" b="1" dirty="0">
                <a:solidFill>
                  <a:srgbClr val="C00000"/>
                </a:solidFill>
              </a:rPr>
              <a:t>škoda: </a:t>
            </a:r>
            <a:r>
              <a:rPr lang="sk-SK" sz="1800" b="1" u="sng" dirty="0">
                <a:solidFill>
                  <a:srgbClr val="C00000"/>
                </a:solidFill>
              </a:rPr>
              <a:t>800 000 €</a:t>
            </a:r>
            <a:br>
              <a:rPr lang="sk-SK" sz="1800" b="1" u="sng" dirty="0">
                <a:solidFill>
                  <a:srgbClr val="C00000"/>
                </a:solidFill>
              </a:rPr>
            </a:br>
            <a:r>
              <a:rPr lang="sk-SK" sz="1800" b="1" dirty="0">
                <a:solidFill>
                  <a:srgbClr val="C00000"/>
                </a:solidFill>
              </a:rPr>
              <a:t>príčina: </a:t>
            </a:r>
            <a:r>
              <a:rPr lang="sk-SK" sz="1800" b="1" u="sng" dirty="0" smtClean="0">
                <a:solidFill>
                  <a:srgbClr val="C00000"/>
                </a:solidFill>
              </a:rPr>
              <a:t>v štádiu zisťovania</a:t>
            </a:r>
            <a:endParaRPr lang="sk-SK" u="sng" dirty="0">
              <a:solidFill>
                <a:prstClr val="black"/>
              </a:solidFill>
            </a:endParaRP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C:\Users\blina3010040\Desktop\IMG_02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5715"/>
            <a:ext cx="6768752" cy="4091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5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C:\Users\blina3010040\Desktop\IMG_0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92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2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Vývoj zásahovej činnosti HaZZ               v rokoch 2021 a 2022</a:t>
            </a: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14382"/>
              </p:ext>
            </p:extLst>
          </p:nvPr>
        </p:nvGraphicFramePr>
        <p:xfrm>
          <a:off x="179512" y="1412776"/>
          <a:ext cx="4104457" cy="20106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9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654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2021</a:t>
                      </a:r>
                      <a:endParaRPr lang="sk-SK" sz="1400" b="1" i="0" u="sng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</a:t>
                      </a:r>
                      <a:r>
                        <a:rPr lang="sk-SK" sz="1400" b="1" u="sng" strike="noStrike" dirty="0" smtClean="0">
                          <a:effectLst/>
                        </a:rPr>
                        <a:t>ok 2022</a:t>
                      </a:r>
                      <a:endParaRPr lang="sk-SK" sz="1400" b="1" i="0" u="sng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u="sng" strike="noStrike" dirty="0">
                          <a:effectLst/>
                        </a:rPr>
                        <a:t>rozdiel</a:t>
                      </a:r>
                      <a:endParaRPr lang="sk-SK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 smtClean="0">
                          <a:effectLst/>
                        </a:rPr>
                        <a:t>požiar</a:t>
                      </a:r>
                      <a:endParaRPr lang="sk-SK" sz="12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+ 3044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kern="1200" dirty="0" smtClean="0">
                          <a:effectLst/>
                        </a:rPr>
                        <a:t>technický</a:t>
                      </a:r>
                      <a:r>
                        <a:rPr lang="sk-SK" sz="1200" b="0" kern="1200" baseline="0" dirty="0" smtClean="0">
                          <a:effectLst/>
                        </a:rPr>
                        <a:t> zásah</a:t>
                      </a:r>
                      <a:endParaRPr lang="sk-SK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- 1012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effectLst/>
                        </a:rPr>
                        <a:t>dopravná nehoda</a:t>
                      </a:r>
                      <a:endParaRPr lang="sk-SK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+ 196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kern="1200" dirty="0" smtClean="0">
                          <a:effectLst/>
                        </a:rPr>
                        <a:t>nebezpečná</a:t>
                      </a:r>
                      <a:r>
                        <a:rPr lang="sk-SK" sz="1200" b="0" kern="1200" baseline="0" dirty="0" smtClean="0">
                          <a:effectLst/>
                        </a:rPr>
                        <a:t> látka</a:t>
                      </a:r>
                      <a:endParaRPr lang="sk-SK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61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dirty="0" smtClean="0">
                          <a:effectLst/>
                        </a:rPr>
                        <a:t>cvičenie</a:t>
                      </a:r>
                      <a:endParaRPr lang="sk-SK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+ 180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0" kern="1200" dirty="0" smtClean="0">
                          <a:effectLst/>
                        </a:rPr>
                        <a:t>planý</a:t>
                      </a:r>
                      <a:r>
                        <a:rPr lang="sk-SK" sz="1200" b="0" kern="1200" baseline="0" dirty="0" smtClean="0">
                          <a:effectLst/>
                        </a:rPr>
                        <a:t> poplach</a:t>
                      </a:r>
                      <a:endParaRPr lang="sk-SK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+ 20</a:t>
                      </a:r>
                      <a:endParaRPr lang="sk-SK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sng" strike="noStrike" dirty="0">
                          <a:effectLst/>
                        </a:rPr>
                        <a:t>spolu</a:t>
                      </a:r>
                      <a:endParaRPr lang="sk-SK" sz="1200" b="1" i="0" u="sng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sng" strike="noStrike" dirty="0" smtClean="0">
                          <a:effectLst/>
                        </a:rPr>
                        <a:t>30 795</a:t>
                      </a:r>
                      <a:endParaRPr lang="sk-SK" sz="11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31 974</a:t>
                      </a:r>
                      <a:endParaRPr lang="sk-SK" sz="11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sng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+ 1 179</a:t>
                      </a:r>
                      <a:endParaRPr lang="sk-SK" sz="1100" b="1" i="0" u="sng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436835"/>
              </p:ext>
            </p:extLst>
          </p:nvPr>
        </p:nvGraphicFramePr>
        <p:xfrm>
          <a:off x="-1116632" y="1772816"/>
          <a:ext cx="10260632" cy="493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4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C:\Users\blina3010040\Desktop\IMG_0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8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188640"/>
            <a:ext cx="8219256" cy="1008112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osobných motorových vozidiel v rokoch 2019 - 2022</a:t>
            </a:r>
            <a:endParaRPr lang="sk-SK" sz="4000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13973"/>
              </p:ext>
            </p:extLst>
          </p:nvPr>
        </p:nvGraphicFramePr>
        <p:xfrm>
          <a:off x="5251012" y="1484784"/>
          <a:ext cx="3600401" cy="129614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 smtClean="0">
                          <a:effectLst/>
                        </a:rPr>
                        <a:t>Rok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 </a:t>
                      </a:r>
                      <a:r>
                        <a:rPr lang="sk-SK" sz="1200" b="1" u="none" strike="noStrike" dirty="0">
                          <a:effectLst/>
                        </a:rPr>
                        <a:t>Počet požiarov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 Priame škody (€)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 </a:t>
                      </a:r>
                      <a:r>
                        <a:rPr lang="sk-SK" sz="1200" b="1" u="none" strike="noStrike" dirty="0">
                          <a:effectLst/>
                        </a:rPr>
                        <a:t>Usmrtené osoby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 </a:t>
                      </a:r>
                      <a:r>
                        <a:rPr lang="sk-SK" sz="1200" b="1" u="none" strike="noStrike" dirty="0">
                          <a:effectLst/>
                        </a:rPr>
                        <a:t>Zranené osoby </a:t>
                      </a:r>
                      <a:endParaRPr lang="sk-SK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 smtClean="0">
                          <a:effectLst/>
                        </a:rPr>
                        <a:t>2019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679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4 183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225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12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 smtClean="0">
                          <a:effectLst/>
                        </a:rPr>
                        <a:t>2020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717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4 283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285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3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 smtClean="0">
                          <a:effectLst/>
                        </a:rPr>
                        <a:t>2021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597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2</a:t>
                      </a:r>
                      <a:r>
                        <a:rPr lang="sk-SK" sz="1200" u="none" strike="noStrike" baseline="0" dirty="0" smtClean="0">
                          <a:effectLst/>
                        </a:rPr>
                        <a:t> 701 845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3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 smtClean="0">
                          <a:effectLst/>
                        </a:rPr>
                        <a:t>13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 smtClean="0">
                          <a:effectLst/>
                        </a:rPr>
                        <a:t>2022</a:t>
                      </a:r>
                      <a:endParaRPr lang="sk-SK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 smtClean="0">
                          <a:effectLst/>
                          <a:latin typeface="+mn-lt"/>
                        </a:rPr>
                        <a:t>607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3 391 870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sk-SK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024542"/>
              </p:ext>
            </p:extLst>
          </p:nvPr>
        </p:nvGraphicFramePr>
        <p:xfrm>
          <a:off x="0" y="2996952"/>
          <a:ext cx="9143999" cy="293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6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r>
              <a:rPr lang="sk-SK" sz="3800" dirty="0" smtClean="0"/>
              <a:t>Zranené a usmrtené osoby pri požiaroch osobných motorových vozidiel v rokoch 2019 - 2022</a:t>
            </a:r>
            <a:endParaRPr lang="sk-SK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4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826185"/>
              </p:ext>
            </p:extLst>
          </p:nvPr>
        </p:nvGraphicFramePr>
        <p:xfrm>
          <a:off x="-252536" y="1916832"/>
          <a:ext cx="92890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62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048672"/>
          </a:xfrm>
        </p:spPr>
        <p:txBody>
          <a:bodyPr>
            <a:normAutofit/>
          </a:bodyPr>
          <a:lstStyle/>
          <a:p>
            <a:pPr algn="just"/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Najviac požiarov osobných automobilov </a:t>
            </a: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roku </a:t>
            </a: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2022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vzniklo v okresoch:</a:t>
            </a:r>
          </a:p>
          <a:p>
            <a:pPr lvl="8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Žilina (25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požiarov)</a:t>
            </a:r>
          </a:p>
          <a:p>
            <a:pPr lvl="8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Prievidza (21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požiarov)</a:t>
            </a:r>
          </a:p>
          <a:p>
            <a:pPr lvl="8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Galanta (20 požiarov)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sk-SK" sz="3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8" indent="-457200" algn="just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33 </a:t>
            </a:r>
            <a:r>
              <a:rPr lang="sk-SK" sz="3000" b="1" dirty="0">
                <a:solidFill>
                  <a:srgbClr val="FF0000"/>
                </a:solidFill>
                <a:latin typeface="Arial Narrow" panose="020B0606020202030204" pitchFamily="34" charset="0"/>
              </a:rPr>
              <a:t>% požiarov osobných automobilov </a:t>
            </a: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vzniklo </a:t>
            </a:r>
            <a:b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 dôsledku iných prevádzkovo-technických porúch.</a:t>
            </a:r>
          </a:p>
          <a:p>
            <a:pPr marL="457200" lvl="8" indent="-457200" algn="just"/>
            <a:r>
              <a:rPr lang="sk-SK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19 % požiarov osobných automobilov vzniklo úmyselným zapálením neznámou osobou.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 lvl="8"/>
            <a:endParaRPr lang="sk-SK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Počet zranených a usmrtených detí     pri požiaroch v rokoch 2012 - 2022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639781"/>
              </p:ext>
            </p:extLst>
          </p:nvPr>
        </p:nvGraphicFramePr>
        <p:xfrm>
          <a:off x="27375" y="1556793"/>
          <a:ext cx="900912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7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064" y="116632"/>
            <a:ext cx="8229600" cy="1143000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Požiare bytov a rodinných domov             v rokoch 2020 - 2022</a:t>
            </a:r>
            <a:endParaRPr lang="sk-SK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820354"/>
              </p:ext>
            </p:extLst>
          </p:nvPr>
        </p:nvGraphicFramePr>
        <p:xfrm>
          <a:off x="-325901" y="3501008"/>
          <a:ext cx="9038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03115"/>
              </p:ext>
            </p:extLst>
          </p:nvPr>
        </p:nvGraphicFramePr>
        <p:xfrm>
          <a:off x="4355976" y="1381773"/>
          <a:ext cx="4640299" cy="2423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06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Rok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Priestor vzniku požiaru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Počet požiarov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Priame škody (€)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Usmrtené osoby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Zranené osoby 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2020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Rodinné domy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1027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5 729 490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Byty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1 837 695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1507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7 567 185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j-lt"/>
                        </a:rPr>
                        <a:t>24</a:t>
                      </a:r>
                      <a:endParaRPr lang="sk-SK" sz="1200" b="1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148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2021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Rodinné domy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+mn-lt"/>
                        </a:rPr>
                        <a:t>1102</a:t>
                      </a:r>
                      <a:endParaRPr lang="sk-SK" sz="12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8 109 985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27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61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Byty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2 005 810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n-lt"/>
                        </a:rPr>
                        <a:t>1853</a:t>
                      </a:r>
                      <a:endParaRPr lang="sk-SK" sz="1200" b="1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10 115 795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34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107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1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2022</a:t>
                      </a:r>
                      <a:endParaRPr lang="sk-SK" sz="1200" b="1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Rodinné domy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+mn-lt"/>
                        </a:rPr>
                        <a:t>1035</a:t>
                      </a:r>
                      <a:endParaRPr lang="sk-SK" sz="12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9</a:t>
                      </a:r>
                      <a:r>
                        <a:rPr lang="sk-SK" sz="1200" baseline="0" dirty="0" smtClean="0"/>
                        <a:t> 986 910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23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63</a:t>
                      </a:r>
                      <a:endParaRPr lang="sk-SK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3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Byty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3 153 815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28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Spolu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+mn-lt"/>
                        </a:rPr>
                        <a:t>1498</a:t>
                      </a:r>
                      <a:endParaRPr lang="sk-SK" sz="1200" b="1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13</a:t>
                      </a:r>
                      <a:r>
                        <a:rPr lang="sk-SK" sz="1200" b="1" baseline="0" dirty="0" smtClean="0"/>
                        <a:t> 140 725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43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/>
                        <a:t>120</a:t>
                      </a:r>
                      <a:endParaRPr lang="sk-SK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761570"/>
              </p:ext>
            </p:extLst>
          </p:nvPr>
        </p:nvGraphicFramePr>
        <p:xfrm>
          <a:off x="-37190" y="2228142"/>
          <a:ext cx="8966352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12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7638" y="116632"/>
            <a:ext cx="9199276" cy="936104"/>
          </a:xfrm>
        </p:spPr>
        <p:txBody>
          <a:bodyPr>
            <a:noAutofit/>
          </a:bodyPr>
          <a:lstStyle/>
          <a:p>
            <a:r>
              <a:rPr lang="sk-SK" sz="3500" dirty="0" smtClean="0"/>
              <a:t/>
            </a:r>
            <a:br>
              <a:rPr lang="sk-SK" sz="3500" dirty="0" smtClean="0"/>
            </a:br>
            <a:r>
              <a:rPr lang="sk-SK" sz="3600" dirty="0" smtClean="0"/>
              <a:t>Zranené a usmrtené osoby pri požiaroch bytových a rodinných domov v rokoch </a:t>
            </a:r>
            <a:br>
              <a:rPr lang="sk-SK" sz="3600" dirty="0" smtClean="0"/>
            </a:br>
            <a:r>
              <a:rPr lang="sk-SK" sz="3600" dirty="0" smtClean="0"/>
              <a:t>2020 - 2022</a:t>
            </a:r>
            <a:endParaRPr lang="sk-SK" sz="3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632174"/>
              </p:ext>
            </p:extLst>
          </p:nvPr>
        </p:nvGraphicFramePr>
        <p:xfrm>
          <a:off x="107504" y="1628800"/>
          <a:ext cx="906413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69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Počet volaní na LTV 150 v roku 2022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280221"/>
              </p:ext>
            </p:extLst>
          </p:nvPr>
        </p:nvGraphicFramePr>
        <p:xfrm>
          <a:off x="107504" y="908720"/>
          <a:ext cx="90364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2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8904"/>
            <a:ext cx="8229600" cy="562074"/>
          </a:xfrm>
        </p:spPr>
        <p:txBody>
          <a:bodyPr>
            <a:noAutofit/>
          </a:bodyPr>
          <a:lstStyle/>
          <a:p>
            <a:r>
              <a:rPr lang="sk-SK" sz="4000" dirty="0" smtClean="0"/>
              <a:t>Požiarna prevencia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353347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Výkon </a:t>
            </a:r>
            <a:r>
              <a:rPr lang="sk-SK" dirty="0"/>
              <a:t>kontrolnej činnosti v rámci štátneho požiarneho dozoru </a:t>
            </a:r>
            <a:r>
              <a:rPr lang="sk-SK" b="1" dirty="0" smtClean="0"/>
              <a:t>v</a:t>
            </a:r>
            <a:r>
              <a:rPr lang="sk-SK" b="1" dirty="0"/>
              <a:t> roku 2022</a:t>
            </a:r>
            <a:r>
              <a:rPr lang="sk-SK" dirty="0"/>
              <a:t> </a:t>
            </a:r>
            <a:r>
              <a:rPr lang="sk-SK" dirty="0" smtClean="0"/>
              <a:t>realizovalo </a:t>
            </a:r>
            <a:r>
              <a:rPr lang="sk-SK" dirty="0"/>
              <a:t>celkom </a:t>
            </a:r>
            <a:r>
              <a:rPr lang="sk-SK" b="1" dirty="0"/>
              <a:t>200  príslušníkov</a:t>
            </a:r>
            <a:r>
              <a:rPr lang="sk-SK" dirty="0"/>
              <a:t> zaradených na oddeleniach požiarnej </a:t>
            </a:r>
            <a:r>
              <a:rPr lang="sk-SK" dirty="0" smtClean="0"/>
              <a:t>prevencie okresných riaditeľstiev a</a:t>
            </a:r>
            <a:r>
              <a:rPr lang="sk-SK" dirty="0"/>
              <a:t> </a:t>
            </a:r>
            <a:r>
              <a:rPr lang="sk-SK" b="1" dirty="0" smtClean="0"/>
              <a:t>33</a:t>
            </a:r>
            <a:r>
              <a:rPr lang="sk-SK" dirty="0" smtClean="0"/>
              <a:t> na oddeleniach požiarnej prevencie krajských riaditeľstiev.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k-SK" b="1" u="sng" dirty="0">
                <a:solidFill>
                  <a:srgbClr val="FF0000"/>
                </a:solidFill>
              </a:rPr>
              <a:t>Kontrolná činnosť za rok </a:t>
            </a:r>
            <a:r>
              <a:rPr lang="sk-SK" b="1" u="sng" dirty="0" smtClean="0">
                <a:solidFill>
                  <a:srgbClr val="FF0000"/>
                </a:solidFill>
              </a:rPr>
              <a:t>2022</a:t>
            </a:r>
            <a:r>
              <a:rPr lang="sk-SK" b="1" u="sng" dirty="0">
                <a:solidFill>
                  <a:srgbClr val="FF0000"/>
                </a:solidFill>
              </a:rPr>
              <a:t/>
            </a:r>
            <a:br>
              <a:rPr lang="sk-SK" b="1" u="sng" dirty="0">
                <a:solidFill>
                  <a:srgbClr val="FF0000"/>
                </a:solidFill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5142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u="sng" dirty="0" smtClean="0"/>
              <a:t>Komplexné protipožiarne kontroly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kontrol – 2 204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– 30 544</a:t>
            </a:r>
            <a:endParaRPr lang="sk-SK" sz="2400" b="1" u="sng" dirty="0"/>
          </a:p>
          <a:p>
            <a:pPr marL="0" indent="0">
              <a:buNone/>
            </a:pPr>
            <a:r>
              <a:rPr lang="sk-SK" sz="2400" b="1" u="sng" dirty="0" smtClean="0"/>
              <a:t>Tematické protipožiarne kontroly</a:t>
            </a:r>
          </a:p>
          <a:p>
            <a:r>
              <a:rPr lang="sk-SK" sz="2400" dirty="0" smtClean="0"/>
              <a:t>počet kontrol – 1 660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– 8 681</a:t>
            </a:r>
          </a:p>
          <a:p>
            <a:pPr marL="0" indent="0">
              <a:buNone/>
            </a:pPr>
            <a:r>
              <a:rPr lang="sk-SK" sz="2400" b="1" u="sng" dirty="0" smtClean="0"/>
              <a:t>Následné protipožiarne kontroly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kontrol – 2 300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- 928</a:t>
            </a:r>
          </a:p>
          <a:p>
            <a:pPr marL="0" indent="0">
              <a:buNone/>
            </a:pPr>
            <a:r>
              <a:rPr lang="sk-SK" sz="2400" b="1" u="sng" dirty="0" smtClean="0"/>
              <a:t>Celkovo v roku 2022 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kontrol – 6 164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očet nedostatkov – 40 153</a:t>
            </a:r>
            <a:endParaRPr lang="sk-SK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Vývoj výjazdovej činnosti HaZZ               v rokoch 2021 a 2022</a:t>
            </a: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00805"/>
              </p:ext>
            </p:extLst>
          </p:nvPr>
        </p:nvGraphicFramePr>
        <p:xfrm>
          <a:off x="107504" y="3356992"/>
          <a:ext cx="8855968" cy="257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02120"/>
              </p:ext>
            </p:extLst>
          </p:nvPr>
        </p:nvGraphicFramePr>
        <p:xfrm>
          <a:off x="0" y="3758036"/>
          <a:ext cx="9104793" cy="216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923885"/>
              </p:ext>
            </p:extLst>
          </p:nvPr>
        </p:nvGraphicFramePr>
        <p:xfrm>
          <a:off x="-73024" y="1340768"/>
          <a:ext cx="90364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04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sk-SK" sz="3800" dirty="0"/>
              <a:t>Počet vykonaných protipožiarnych kontrol a zistených nedostatkov v rokoch </a:t>
            </a:r>
            <a:r>
              <a:rPr lang="sk-SK" sz="3800" dirty="0" smtClean="0"/>
              <a:t>2015 </a:t>
            </a:r>
            <a:r>
              <a:rPr lang="sk-SK" sz="3800" dirty="0"/>
              <a:t>– </a:t>
            </a:r>
            <a:r>
              <a:rPr lang="sk-SK" sz="3800" dirty="0" smtClean="0"/>
              <a:t>2022</a:t>
            </a:r>
            <a:endParaRPr lang="sk-SK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objekt pre obsah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/>
          <a:stretch/>
        </p:blipFill>
        <p:spPr bwMode="auto">
          <a:xfrm>
            <a:off x="323528" y="1628800"/>
            <a:ext cx="8579296" cy="4298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9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k-SK" b="1" u="sng" dirty="0">
                <a:solidFill>
                  <a:srgbClr val="FF0000"/>
                </a:solidFill>
              </a:rPr>
              <a:t>Kontrolná činnosť za rok 2022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281339"/>
          </a:xfrm>
        </p:spPr>
        <p:txBody>
          <a:bodyPr/>
          <a:lstStyle/>
          <a:p>
            <a:r>
              <a:rPr lang="sk-SK" dirty="0" smtClean="0"/>
              <a:t>V roku 2022 bolo vykonaných </a:t>
            </a:r>
            <a:r>
              <a:rPr lang="sk-SK" b="1" u="sng" dirty="0" smtClean="0"/>
              <a:t>o 1 500 </a:t>
            </a:r>
            <a:r>
              <a:rPr lang="sk-SK" dirty="0" smtClean="0"/>
              <a:t>protipožiarnych kontrol viac ako v roku 2021 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Počet zistených nedostatkov narástol o </a:t>
            </a:r>
            <a:r>
              <a:rPr lang="sk-SK" b="1" dirty="0" smtClean="0"/>
              <a:t>24 046.</a:t>
            </a:r>
            <a:endParaRPr lang="sk-S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Najčastejšie zisťované nedostatky pri protipožiarnych kontrolách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79512" y="1568615"/>
            <a:ext cx="878497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 smtClean="0">
                <a:ea typeface="Times New Roman" panose="02020603050405020304" pitchFamily="18" charset="0"/>
              </a:rPr>
              <a:t>riešenie </a:t>
            </a:r>
            <a:r>
              <a:rPr lang="sk-SK" dirty="0">
                <a:ea typeface="Times New Roman" panose="02020603050405020304" pitchFamily="18" charset="0"/>
              </a:rPr>
              <a:t>protipožiarnej bezpečnosti stavby nie je v súlade </a:t>
            </a:r>
            <a:r>
              <a:rPr lang="sk-SK" dirty="0" smtClean="0">
                <a:ea typeface="Times New Roman" panose="02020603050405020304" pitchFamily="18" charset="0"/>
              </a:rPr>
              <a:t>so </a:t>
            </a:r>
            <a:r>
              <a:rPr lang="sk-SK" dirty="0">
                <a:ea typeface="Times New Roman" panose="02020603050405020304" pitchFamily="18" charset="0"/>
              </a:rPr>
              <a:t>skutočným </a:t>
            </a:r>
            <a:r>
              <a:rPr lang="sk-SK" dirty="0" smtClean="0">
                <a:ea typeface="Times New Roman" panose="02020603050405020304" pitchFamily="18" charset="0"/>
              </a:rPr>
              <a:t>stavom;</a:t>
            </a:r>
            <a:endParaRPr lang="sk-SK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 smtClean="0">
                <a:ea typeface="Times New Roman" panose="02020603050405020304" pitchFamily="18" charset="0"/>
              </a:rPr>
              <a:t>nevykonanie </a:t>
            </a:r>
            <a:r>
              <a:rPr lang="sk-SK" dirty="0">
                <a:ea typeface="Times New Roman" panose="02020603050405020304" pitchFamily="18" charset="0"/>
              </a:rPr>
              <a:t>denných, mesačných a  štvrťročných kontrol </a:t>
            </a:r>
            <a:r>
              <a:rPr lang="sk-SK" dirty="0" smtClean="0">
                <a:ea typeface="Times New Roman" panose="02020603050405020304" pitchFamily="18" charset="0"/>
              </a:rPr>
              <a:t>EPS</a:t>
            </a:r>
            <a:r>
              <a:rPr lang="sk-SK" dirty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>
                <a:ea typeface="Times New Roman" panose="02020603050405020304" pitchFamily="18" charset="0"/>
              </a:rPr>
              <a:t>požiarne uzávery otvorov (požiarne dvere) na únikovej ceste sa neotvárali v smere </a:t>
            </a:r>
            <a:r>
              <a:rPr lang="sk-SK" dirty="0" smtClean="0">
                <a:ea typeface="Times New Roman" panose="02020603050405020304" pitchFamily="18" charset="0"/>
              </a:rPr>
              <a:t>úniku;</a:t>
            </a:r>
            <a:endParaRPr lang="sk-SK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>
                <a:ea typeface="Times New Roman" panose="02020603050405020304" pitchFamily="18" charset="0"/>
              </a:rPr>
              <a:t>neboli inštalované požiarne uzávery otvorov a hasiace prístroje v zmysle schváleného riešenia protipožiarnej bezpečnosti </a:t>
            </a:r>
            <a:r>
              <a:rPr lang="sk-SK" dirty="0" smtClean="0">
                <a:ea typeface="Times New Roman" panose="02020603050405020304" pitchFamily="18" charset="0"/>
              </a:rPr>
              <a:t>stavby</a:t>
            </a:r>
            <a:r>
              <a:rPr lang="sk-SK" dirty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>
                <a:ea typeface="Times New Roman" panose="02020603050405020304" pitchFamily="18" charset="0"/>
              </a:rPr>
              <a:t>boli vykonané zmeny účelu užívania časti stavby oproti schválenému riešeniu protipožiarnej bezpečnosti </a:t>
            </a:r>
            <a:r>
              <a:rPr lang="sk-SK" dirty="0" smtClean="0">
                <a:ea typeface="Times New Roman" panose="02020603050405020304" pitchFamily="18" charset="0"/>
              </a:rPr>
              <a:t>stavby</a:t>
            </a:r>
            <a:r>
              <a:rPr lang="sk-SK" dirty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>
                <a:ea typeface="Times New Roman" panose="02020603050405020304" pitchFamily="18" charset="0"/>
              </a:rPr>
              <a:t>požiarne uzávery otvorov neboli udržiavané v akcieschopnom </a:t>
            </a:r>
            <a:r>
              <a:rPr lang="sk-SK" dirty="0" smtClean="0">
                <a:ea typeface="Times New Roman" panose="02020603050405020304" pitchFamily="18" charset="0"/>
              </a:rPr>
              <a:t>stave;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>
                <a:ea typeface="Times New Roman" panose="02020603050405020304" pitchFamily="18" charset="0"/>
              </a:rPr>
              <a:t>a</a:t>
            </a:r>
            <a:r>
              <a:rPr lang="sk-SK" dirty="0" smtClean="0">
                <a:ea typeface="Times New Roman" panose="02020603050405020304" pitchFamily="18" charset="0"/>
              </a:rPr>
              <a:t>bsencia označenia </a:t>
            </a:r>
            <a:r>
              <a:rPr lang="sk-SK" dirty="0">
                <a:ea typeface="Times New Roman" panose="02020603050405020304" pitchFamily="18" charset="0"/>
              </a:rPr>
              <a:t>vzdialenosti a poradového čísla vonkajších podzemných </a:t>
            </a:r>
            <a:r>
              <a:rPr lang="sk-SK" dirty="0" smtClean="0">
                <a:ea typeface="Times New Roman" panose="02020603050405020304" pitchFamily="18" charset="0"/>
              </a:rPr>
              <a:t>hydrantov</a:t>
            </a:r>
            <a:r>
              <a:rPr lang="sk-SK" dirty="0"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</a:tabLst>
            </a:pPr>
            <a:r>
              <a:rPr lang="sk-SK" dirty="0" smtClean="0">
                <a:ea typeface="Times New Roman" panose="02020603050405020304" pitchFamily="18" charset="0"/>
              </a:rPr>
              <a:t>neoznačenie </a:t>
            </a:r>
            <a:r>
              <a:rPr lang="sk-SK" dirty="0">
                <a:ea typeface="Times New Roman" panose="02020603050405020304" pitchFamily="18" charset="0"/>
              </a:rPr>
              <a:t>podzemných </a:t>
            </a:r>
            <a:r>
              <a:rPr lang="sk-SK" dirty="0" smtClean="0">
                <a:ea typeface="Times New Roman" panose="02020603050405020304" pitchFamily="18" charset="0"/>
              </a:rPr>
              <a:t>hydrantov červenou farbou;</a:t>
            </a:r>
            <a:endParaRPr lang="sk-SK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neoznačenie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požiarnych dverí nápisom POŽIARNE </a:t>
            </a: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DVERE;</a:t>
            </a: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ukladanie predmetov v chránenej únikovej ceste (nábytok, kreslá</a:t>
            </a: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1935"/>
            <a:ext cx="8229600" cy="522809"/>
          </a:xfrm>
        </p:spPr>
        <p:txBody>
          <a:bodyPr>
            <a:noAutofit/>
          </a:bodyPr>
          <a:lstStyle/>
          <a:p>
            <a:r>
              <a:rPr lang="sk-SK" sz="3600" dirty="0" smtClean="0"/>
              <a:t>Posudzovanie projektovej dokumentácie stavieb a kolaudácie stavieb </a:t>
            </a:r>
            <a:r>
              <a:rPr lang="sk-SK" sz="3600" dirty="0"/>
              <a:t>za rok </a:t>
            </a:r>
            <a:r>
              <a:rPr lang="sk-SK" sz="3600" dirty="0" smtClean="0"/>
              <a:t>2022</a:t>
            </a:r>
            <a:r>
              <a:rPr lang="sk-SK" sz="3600" b="1" u="sng" dirty="0">
                <a:solidFill>
                  <a:srgbClr val="FF0000"/>
                </a:solidFill>
              </a:rPr>
              <a:t/>
            </a:r>
            <a:br>
              <a:rPr lang="sk-SK" sz="3600" b="1" u="sng" dirty="0">
                <a:solidFill>
                  <a:srgbClr val="FF0000"/>
                </a:solidFill>
              </a:rPr>
            </a:b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u="sng" dirty="0" smtClean="0"/>
              <a:t>Územné konanie                                                     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stanovísk – 3 460             </a:t>
            </a:r>
          </a:p>
          <a:p>
            <a:r>
              <a:rPr lang="sk-SK" sz="2000" dirty="0" smtClean="0"/>
              <a:t>počet nedostatkov – 773</a:t>
            </a:r>
          </a:p>
          <a:p>
            <a:pPr marL="0" indent="0">
              <a:buNone/>
            </a:pPr>
            <a:r>
              <a:rPr lang="sk-SK" sz="2000" b="1" u="sng" dirty="0" smtClean="0"/>
              <a:t>Stavebné konanie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stanovísk – 13 287</a:t>
            </a:r>
          </a:p>
          <a:p>
            <a:r>
              <a:rPr lang="sk-SK" sz="2000" dirty="0" smtClean="0"/>
              <a:t>počet nedostatkov – 5 550</a:t>
            </a:r>
          </a:p>
          <a:p>
            <a:pPr marL="0" indent="0">
              <a:buNone/>
            </a:pPr>
            <a:r>
              <a:rPr lang="sk-SK" sz="2000" b="1" u="sng" dirty="0" smtClean="0"/>
              <a:t>Kolaudačné konanie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stanovísk – 6 684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očet nedostatkov – 3 183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400" b="1" u="sng" dirty="0" smtClean="0">
                <a:solidFill>
                  <a:srgbClr val="FF0000"/>
                </a:solidFill>
              </a:rPr>
              <a:t>Celkovo </a:t>
            </a:r>
            <a:r>
              <a:rPr lang="sk-SK" sz="2400" b="1" u="sng" dirty="0">
                <a:solidFill>
                  <a:srgbClr val="FF0000"/>
                </a:solidFill>
              </a:rPr>
              <a:t>v roku </a:t>
            </a:r>
            <a:r>
              <a:rPr lang="sk-SK" sz="2400" b="1" u="sng" dirty="0" smtClean="0">
                <a:solidFill>
                  <a:srgbClr val="FF0000"/>
                </a:solidFill>
              </a:rPr>
              <a:t>2022</a:t>
            </a:r>
          </a:p>
          <a:p>
            <a:r>
              <a:rPr lang="sk-SK" sz="2400" u="sng" dirty="0" smtClean="0"/>
              <a:t>počet </a:t>
            </a:r>
            <a:r>
              <a:rPr lang="sk-SK" sz="2400" u="sng" dirty="0"/>
              <a:t>stanovísk – </a:t>
            </a:r>
            <a:r>
              <a:rPr lang="sk-SK" sz="2400" b="1" u="sng" dirty="0" smtClean="0"/>
              <a:t>23 431</a:t>
            </a:r>
          </a:p>
          <a:p>
            <a:r>
              <a:rPr lang="sk-SK" sz="2400" u="sng" dirty="0"/>
              <a:t>p</a:t>
            </a:r>
            <a:r>
              <a:rPr lang="sk-SK" sz="2400" u="sng" dirty="0" smtClean="0"/>
              <a:t>očet </a:t>
            </a:r>
            <a:r>
              <a:rPr lang="sk-SK" sz="2400" u="sng" dirty="0"/>
              <a:t>nedostatkov – </a:t>
            </a:r>
            <a:r>
              <a:rPr lang="sk-SK" sz="2400" b="1" u="sng" dirty="0" smtClean="0"/>
              <a:t>9 506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98204"/>
            <a:ext cx="8928992" cy="642564"/>
          </a:xfrm>
        </p:spPr>
        <p:txBody>
          <a:bodyPr>
            <a:normAutofit fontScale="90000"/>
          </a:bodyPr>
          <a:lstStyle/>
          <a:p>
            <a:r>
              <a:rPr lang="sk-SK" sz="4200" dirty="0"/>
              <a:t>Konania podľa stavebného zákona (územné, stavebné, kolaudačné) v rokoch 2015 – 2022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jekt pre obsah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10331" r="144" b="220"/>
          <a:stretch/>
        </p:blipFill>
        <p:spPr bwMode="auto">
          <a:xfrm>
            <a:off x="107504" y="1484784"/>
            <a:ext cx="8802724" cy="4442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7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sk-SK" sz="3800" dirty="0" smtClean="0"/>
              <a:t>Najčastejšie zisťované nedostatky pri posudzovaní dokumentácie stavieb</a:t>
            </a:r>
            <a:endParaRPr lang="sk-SK" sz="3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579296" cy="5688632"/>
          </a:xfrm>
        </p:spPr>
        <p:txBody>
          <a:bodyPr>
            <a:noAutofit/>
          </a:bodyPr>
          <a:lstStyle/>
          <a:p>
            <a:r>
              <a:rPr lang="sk-SK" sz="2000" dirty="0" smtClean="0"/>
              <a:t>neúplnosť </a:t>
            </a:r>
            <a:r>
              <a:rPr lang="sk-SK" sz="2000" dirty="0"/>
              <a:t>predloženej projektovej </a:t>
            </a:r>
            <a:r>
              <a:rPr lang="sk-SK" sz="2000" dirty="0" smtClean="0"/>
              <a:t>dokumentácie;</a:t>
            </a:r>
            <a:endParaRPr lang="sk-SK" sz="2000" dirty="0"/>
          </a:p>
          <a:p>
            <a:r>
              <a:rPr lang="sk-SK" sz="2000" dirty="0" smtClean="0"/>
              <a:t>neurčenie </a:t>
            </a:r>
            <a:r>
              <a:rPr lang="sk-SK" sz="2000" dirty="0"/>
              <a:t>požadovanej požiarnej odolnosti a kritérií na stavebné </a:t>
            </a:r>
            <a:r>
              <a:rPr lang="sk-SK" sz="2000" dirty="0" smtClean="0"/>
              <a:t>konštrukcie;</a:t>
            </a:r>
            <a:endParaRPr lang="sk-SK" sz="2000" dirty="0"/>
          </a:p>
          <a:p>
            <a:r>
              <a:rPr lang="sk-SK" sz="2000" dirty="0" smtClean="0"/>
              <a:t>neriešený </a:t>
            </a:r>
            <a:r>
              <a:rPr lang="sk-SK" sz="2000" dirty="0"/>
              <a:t>styk požiarnych stien so strešným </a:t>
            </a:r>
            <a:r>
              <a:rPr lang="sk-SK" sz="2000" dirty="0" smtClean="0"/>
              <a:t>plášťom</a:t>
            </a:r>
            <a:r>
              <a:rPr lang="sk-SK" sz="2000" dirty="0"/>
              <a:t>;</a:t>
            </a:r>
          </a:p>
          <a:p>
            <a:r>
              <a:rPr lang="sk-SK" sz="2000" dirty="0" smtClean="0"/>
              <a:t>neurčenie </a:t>
            </a:r>
            <a:r>
              <a:rPr lang="sk-SK" sz="2000" dirty="0"/>
              <a:t>odstupových vzdialenosti a požiarne nebezpečného priestoru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od </a:t>
            </a:r>
            <a:r>
              <a:rPr lang="sk-SK" sz="2000" dirty="0"/>
              <a:t>riešenej stavby a tiež od susedných </a:t>
            </a:r>
            <a:r>
              <a:rPr lang="sk-SK" sz="2000" dirty="0" smtClean="0"/>
              <a:t>stavieb;</a:t>
            </a:r>
            <a:endParaRPr lang="sk-SK" sz="2000" dirty="0"/>
          </a:p>
          <a:p>
            <a:r>
              <a:rPr lang="sk-SK" sz="2000" dirty="0" smtClean="0"/>
              <a:t>dvere </a:t>
            </a:r>
            <a:r>
              <a:rPr lang="sk-SK" sz="2000" dirty="0"/>
              <a:t>na únikových cestách sa otvárajú v protismere úniku, dvojkrídlové – </a:t>
            </a:r>
            <a:br>
              <a:rPr lang="sk-SK" sz="2000" dirty="0"/>
            </a:br>
            <a:r>
              <a:rPr lang="sk-SK" sz="2000" dirty="0" smtClean="0"/>
              <a:t>bez </a:t>
            </a:r>
            <a:r>
              <a:rPr lang="sk-SK" sz="2000" dirty="0"/>
              <a:t>koordinátorov </a:t>
            </a:r>
            <a:r>
              <a:rPr lang="sk-SK" sz="2000" dirty="0" smtClean="0"/>
              <a:t>zatvárania</a:t>
            </a:r>
            <a:r>
              <a:rPr lang="sk-SK" sz="2000" dirty="0"/>
              <a:t>;</a:t>
            </a:r>
          </a:p>
          <a:p>
            <a:r>
              <a:rPr lang="sk-SK" sz="2000" dirty="0" smtClean="0"/>
              <a:t>nesprávne </a:t>
            </a:r>
            <a:r>
              <a:rPr lang="sk-SK" sz="2000" dirty="0"/>
              <a:t>navrhnutý systém vetrania pre chránené únikové </a:t>
            </a:r>
            <a:r>
              <a:rPr lang="sk-SK" sz="2000" dirty="0" smtClean="0"/>
              <a:t>cesty</a:t>
            </a:r>
            <a:r>
              <a:rPr lang="sk-SK" sz="2000" dirty="0"/>
              <a:t>;</a:t>
            </a:r>
          </a:p>
          <a:p>
            <a:r>
              <a:rPr lang="sk-SK" sz="2000" dirty="0" smtClean="0"/>
              <a:t>neriešená </a:t>
            </a:r>
            <a:r>
              <a:rPr lang="sk-SK" sz="2000" dirty="0"/>
              <a:t>funkčná odolnosť trás káblov pre zariadenia funkčné počas </a:t>
            </a:r>
            <a:r>
              <a:rPr lang="sk-SK" sz="2000" dirty="0" smtClean="0"/>
              <a:t>požiaru;</a:t>
            </a:r>
            <a:endParaRPr lang="sk-SK" sz="2000" dirty="0"/>
          </a:p>
          <a:p>
            <a:r>
              <a:rPr lang="sk-SK" sz="2000" dirty="0" smtClean="0"/>
              <a:t>na </a:t>
            </a:r>
            <a:r>
              <a:rPr lang="sk-SK" sz="2000" dirty="0"/>
              <a:t>únikových </a:t>
            </a:r>
            <a:r>
              <a:rPr lang="sk-SK" sz="2000" dirty="0" smtClean="0"/>
              <a:t>cestách určených pre viac ako 50 osôb absentuje návrh núdzového osvetlenia. </a:t>
            </a:r>
            <a:endParaRPr lang="sk-SK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Hlavné zameranie kontrolnej činnosti v roku 2022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5496" y="1916832"/>
            <a:ext cx="8784976" cy="3888431"/>
          </a:xfrm>
        </p:spPr>
        <p:txBody>
          <a:bodyPr>
            <a:noAutofit/>
          </a:bodyPr>
          <a:lstStyle/>
          <a:p>
            <a:r>
              <a:rPr lang="sk-SK" sz="2200" dirty="0" smtClean="0"/>
              <a:t>V súvislosti s ročným plánom Prezídia HaZZ na rok 2022 boli vykonané protipožiarne kontroly zamerané na lôžkové časti nemocníc a zdravotníckych zariadení.</a:t>
            </a:r>
          </a:p>
          <a:p>
            <a:pPr marL="0" indent="0">
              <a:buNone/>
            </a:pPr>
            <a:endParaRPr lang="sk-SK" sz="2200" dirty="0" smtClean="0"/>
          </a:p>
          <a:p>
            <a:pPr marL="0" indent="0">
              <a:buNone/>
            </a:pPr>
            <a:endParaRPr lang="sk-SK" sz="2200" dirty="0" smtClean="0"/>
          </a:p>
          <a:p>
            <a:r>
              <a:rPr lang="sk-SK" sz="2200" dirty="0"/>
              <a:t>V sledovanom období </a:t>
            </a:r>
            <a:r>
              <a:rPr lang="sk-SK" sz="2200" dirty="0" smtClean="0"/>
              <a:t>bolo v zdravotníckych </a:t>
            </a:r>
            <a:r>
              <a:rPr lang="sk-SK" sz="2200" dirty="0"/>
              <a:t>zariadeniach vykonaných celkom </a:t>
            </a:r>
            <a:r>
              <a:rPr lang="sk-SK" sz="2200" b="1" dirty="0"/>
              <a:t>206 protipožiarnych kontrol </a:t>
            </a:r>
            <a:r>
              <a:rPr lang="sk-SK" sz="2200" dirty="0"/>
              <a:t>v rámci ktorých bolo zistených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b="1" dirty="0" smtClean="0"/>
              <a:t>934 </a:t>
            </a:r>
            <a:r>
              <a:rPr lang="sk-SK" sz="2200" b="1" dirty="0"/>
              <a:t>organizačných</a:t>
            </a:r>
            <a:r>
              <a:rPr lang="sk-SK" sz="2200" dirty="0"/>
              <a:t> a </a:t>
            </a:r>
            <a:r>
              <a:rPr lang="sk-SK" sz="2200" b="1" dirty="0"/>
              <a:t>3 697 technických nedostatkov. </a:t>
            </a:r>
          </a:p>
          <a:p>
            <a:pPr marL="0" indent="0">
              <a:buNone/>
            </a:pPr>
            <a:endParaRPr lang="sk-SK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Hlavné zameranie kontrolnej činnosti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roku 2022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656297"/>
            <a:ext cx="8686800" cy="4076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600" b="1" u="sng" dirty="0" smtClean="0">
                <a:solidFill>
                  <a:srgbClr val="FF0000"/>
                </a:solidFill>
              </a:rPr>
              <a:t>Najčastejšie zisťované organizačné nedostatky v zdravotníckych a nemocničných zariadeniach:  </a:t>
            </a:r>
          </a:p>
          <a:p>
            <a:pPr marL="0" indent="0">
              <a:buNone/>
            </a:pPr>
            <a:endParaRPr lang="sk-SK" sz="2600" b="1" u="sng" dirty="0" smtClean="0">
              <a:solidFill>
                <a:srgbClr val="FF0000"/>
              </a:solidFill>
            </a:endParaRPr>
          </a:p>
          <a:p>
            <a:r>
              <a:rPr lang="sk-SK" sz="2400" dirty="0"/>
              <a:t>n</a:t>
            </a:r>
            <a:r>
              <a:rPr lang="sk-SK" sz="2400" dirty="0" smtClean="0"/>
              <a:t>evykonávanie preventívnych protipožiarnych prehliadok;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evykonávanie školenia o ochrane pred požiarmi;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evedenia záznamov o údržbe požiarnych uzáverov;</a:t>
            </a:r>
          </a:p>
          <a:p>
            <a:r>
              <a:rPr lang="sk-SK" sz="2400" dirty="0"/>
              <a:t>a</a:t>
            </a:r>
            <a:r>
              <a:rPr lang="sk-SK" sz="2400" dirty="0" smtClean="0"/>
              <a:t>bsentujúce značenie únikových ciest;</a:t>
            </a:r>
          </a:p>
          <a:p>
            <a:r>
              <a:rPr lang="sk-SK" sz="2400" dirty="0"/>
              <a:t>c</a:t>
            </a:r>
            <a:r>
              <a:rPr lang="sk-SK" sz="2400" dirty="0" smtClean="0"/>
              <a:t>hýbajúca dokumentácia ochrany pred požiarmi;</a:t>
            </a:r>
          </a:p>
          <a:p>
            <a:r>
              <a:rPr lang="sk-SK" sz="2400" dirty="0" smtClean="0"/>
              <a:t>neakcieschopné požiarne uzávery;</a:t>
            </a:r>
          </a:p>
          <a:p>
            <a:r>
              <a:rPr lang="sk-SK" sz="2400" dirty="0"/>
              <a:t>z</a:t>
            </a:r>
            <a:r>
              <a:rPr lang="sk-SK" sz="2400" dirty="0" smtClean="0"/>
              <a:t>amedzený prístup k hadicovým zariadeniam.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dirty="0"/>
              <a:t>Hlavné zameranie kontrolnej činnosti v roku 2022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636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>
                <a:solidFill>
                  <a:srgbClr val="FF0000"/>
                </a:solidFill>
              </a:rPr>
              <a:t>Najčastejšie </a:t>
            </a:r>
            <a:r>
              <a:rPr lang="sk-SK" sz="2400" b="1" u="sng" dirty="0" smtClean="0">
                <a:solidFill>
                  <a:srgbClr val="FF0000"/>
                </a:solidFill>
              </a:rPr>
              <a:t>zisťované nedostatky technického charakteru </a:t>
            </a:r>
          </a:p>
          <a:p>
            <a:pPr marL="0" indent="0">
              <a:buNone/>
            </a:pPr>
            <a:r>
              <a:rPr lang="sk-SK" sz="2400" b="1" u="sng" dirty="0" smtClean="0">
                <a:solidFill>
                  <a:srgbClr val="FF0000"/>
                </a:solidFill>
              </a:rPr>
              <a:t>v </a:t>
            </a:r>
            <a:r>
              <a:rPr lang="sk-SK" sz="2400" b="1" u="sng" dirty="0">
                <a:solidFill>
                  <a:srgbClr val="FF0000"/>
                </a:solidFill>
              </a:rPr>
              <a:t>zdravotníckych a nemocničných zariadeniach:  </a:t>
            </a:r>
            <a:endParaRPr lang="sk-SK" sz="2400" b="1" u="sng" dirty="0" smtClean="0">
              <a:solidFill>
                <a:srgbClr val="FF0000"/>
              </a:solidFill>
            </a:endParaRPr>
          </a:p>
          <a:p>
            <a:r>
              <a:rPr lang="sk-SK" sz="2000" dirty="0"/>
              <a:t>u</a:t>
            </a:r>
            <a:r>
              <a:rPr lang="sk-SK" sz="2000" dirty="0" smtClean="0"/>
              <a:t>zatváranie pohyblivého krídla dverí je znemožnené vplyvom mechanickej prekážky;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ožiarne dvere nemajú inštalované zatváracie zariadenia;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ožiarne dvere majú poškodené tesniacu </a:t>
            </a:r>
            <a:r>
              <a:rPr lang="sk-SK" sz="2000" dirty="0" err="1" smtClean="0"/>
              <a:t>napeňovaciu</a:t>
            </a:r>
            <a:r>
              <a:rPr lang="sk-SK" sz="2000" dirty="0" smtClean="0"/>
              <a:t> pásku, čím je narušená ich tesnosť proti prieniku dymu;</a:t>
            </a:r>
          </a:p>
          <a:p>
            <a:r>
              <a:rPr lang="sk-SK" sz="2000" dirty="0"/>
              <a:t>a</a:t>
            </a:r>
            <a:r>
              <a:rPr lang="sk-SK" sz="2000" dirty="0" smtClean="0"/>
              <a:t>bsencia údaju vzdialeností podzemného hydrantu od označenia hydrantu;</a:t>
            </a:r>
          </a:p>
          <a:p>
            <a:r>
              <a:rPr lang="sk-SK" sz="2000" dirty="0" smtClean="0"/>
              <a:t>únikový východ nie je označený značkou pre únikový východ, nie je trvale voľný (zatarasený materiálom);</a:t>
            </a:r>
          </a:p>
          <a:p>
            <a:r>
              <a:rPr lang="sk-SK" sz="2000" dirty="0"/>
              <a:t>n</a:t>
            </a:r>
            <a:r>
              <a:rPr lang="sk-SK" sz="2000" dirty="0" smtClean="0"/>
              <a:t>efunkčný záložný zdroj k evakuačnému výťahu;</a:t>
            </a:r>
          </a:p>
          <a:p>
            <a:r>
              <a:rPr lang="sk-SK" sz="2000" dirty="0"/>
              <a:t>n</a:t>
            </a:r>
            <a:r>
              <a:rPr lang="sk-SK" sz="2000" dirty="0" smtClean="0"/>
              <a:t>eudržiavanie trvale voľného prístupu k požiarnemu zariadeniu.</a:t>
            </a:r>
            <a:endParaRPr lang="sk-SK" sz="2000" dirty="0"/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Kontrolná činnosť zameraná na nákupné centrá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309939"/>
          </a:xfrm>
        </p:spPr>
        <p:txBody>
          <a:bodyPr/>
          <a:lstStyle/>
          <a:p>
            <a:r>
              <a:rPr lang="sk-SK" sz="2400" dirty="0" smtClean="0"/>
              <a:t>Každoročne sa v čase vianočných a novoročných sviatkov venuje osobitná pozornosť kontrolnej činnosti stavu únikových ciest a funkčnosti požiarnotechnických zariadení v nákupných centrách.  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 smtClean="0"/>
              <a:t>V predvianočnom období bolo v nákupných centrách vykonaných  </a:t>
            </a:r>
            <a:br>
              <a:rPr lang="sk-SK" sz="2400" dirty="0" smtClean="0"/>
            </a:br>
            <a:r>
              <a:rPr lang="sk-SK" sz="2400" b="1" dirty="0" smtClean="0"/>
              <a:t>252 protipožiarnych kontrol </a:t>
            </a:r>
            <a:r>
              <a:rPr lang="sk-SK" sz="2400" dirty="0" smtClean="0"/>
              <a:t>v rámci ktorých bolo zistených </a:t>
            </a:r>
            <a:br>
              <a:rPr lang="sk-SK" sz="2400" dirty="0" smtClean="0"/>
            </a:br>
            <a:r>
              <a:rPr lang="sk-SK" sz="2400" b="1" dirty="0" smtClean="0"/>
              <a:t>94 organizačných </a:t>
            </a:r>
            <a:r>
              <a:rPr lang="sk-SK" sz="2400" dirty="0" smtClean="0"/>
              <a:t>a </a:t>
            </a:r>
            <a:r>
              <a:rPr lang="sk-SK" sz="2400" b="1" dirty="0" smtClean="0"/>
              <a:t>187 technických nedostatkov. </a:t>
            </a:r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Počet výjazdov HaZZ v rokoch</a:t>
            </a:r>
            <a:br>
              <a:rPr lang="sk-SK" dirty="0" smtClean="0"/>
            </a:br>
            <a:r>
              <a:rPr lang="sk-SK" dirty="0" smtClean="0"/>
              <a:t> 2002 – 2022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45136394"/>
              </p:ext>
            </p:extLst>
          </p:nvPr>
        </p:nvGraphicFramePr>
        <p:xfrm>
          <a:off x="71500" y="1340768"/>
          <a:ext cx="9001000" cy="458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9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sk-SK" dirty="0"/>
              <a:t>Kontrolná činnosť zameraná na nákupné centrá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0242" y="1846479"/>
            <a:ext cx="8964487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>
                <a:solidFill>
                  <a:srgbClr val="FF0000"/>
                </a:solidFill>
              </a:rPr>
              <a:t>Najčastejšie zisťované </a:t>
            </a:r>
            <a:r>
              <a:rPr lang="sk-SK" sz="2400" b="1" u="sng" dirty="0" smtClean="0">
                <a:solidFill>
                  <a:srgbClr val="FF0000"/>
                </a:solidFill>
              </a:rPr>
              <a:t>nedostatky: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ožiarny uzáver nezatváral pohyblivú konštrukciu požiarneho uzáveru automaticky po každom otvorení do úplne uzatvorenej polohy;</a:t>
            </a:r>
            <a:endParaRPr lang="sk-SK" sz="2000" dirty="0"/>
          </a:p>
          <a:p>
            <a:r>
              <a:rPr lang="sk-SK" sz="2000" dirty="0"/>
              <a:t>ú</a:t>
            </a:r>
            <a:r>
              <a:rPr lang="sk-SK" sz="2000" dirty="0" smtClean="0"/>
              <a:t>niková cesta nie je trvalo voľná;</a:t>
            </a:r>
          </a:p>
          <a:p>
            <a:r>
              <a:rPr lang="sk-SK" sz="2000" dirty="0"/>
              <a:t>n</a:t>
            </a:r>
            <a:r>
              <a:rPr lang="sk-SK" sz="2000" dirty="0" smtClean="0"/>
              <a:t>efunkčné požiarne dvere;</a:t>
            </a:r>
          </a:p>
          <a:p>
            <a:r>
              <a:rPr lang="sk-SK" sz="2000" dirty="0"/>
              <a:t>s</a:t>
            </a:r>
            <a:r>
              <a:rPr lang="sk-SK" sz="2000" dirty="0" smtClean="0"/>
              <a:t>ťažený prístup k požiarnym zariadeniam;</a:t>
            </a:r>
          </a:p>
          <a:p>
            <a:r>
              <a:rPr lang="sk-SK" sz="2000" dirty="0"/>
              <a:t>n</a:t>
            </a:r>
            <a:r>
              <a:rPr lang="sk-SK" sz="2000" dirty="0" smtClean="0"/>
              <a:t>eoznačený tlačidlový hlásič požiaru;</a:t>
            </a:r>
          </a:p>
          <a:p>
            <a:r>
              <a:rPr lang="sk-SK" sz="2000" dirty="0" smtClean="0"/>
              <a:t>únikový východ je zablokovaný vozíkmi a tovarom;</a:t>
            </a:r>
          </a:p>
          <a:p>
            <a:r>
              <a:rPr lang="sk-SK" sz="2000" dirty="0"/>
              <a:t>c</a:t>
            </a:r>
            <a:r>
              <a:rPr lang="sk-SK" sz="2000" dirty="0" smtClean="0"/>
              <a:t>hýbajúca dokumentácia od požiarnych uzáverov.</a:t>
            </a:r>
            <a:endParaRPr lang="sk-SK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917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190" y="332656"/>
            <a:ext cx="8229600" cy="922114"/>
          </a:xfrm>
        </p:spPr>
        <p:txBody>
          <a:bodyPr/>
          <a:lstStyle/>
          <a:p>
            <a:r>
              <a:rPr lang="sk-SK" dirty="0" smtClean="0"/>
              <a:t>Iné činnosti HaZZ v roku 2022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6009531"/>
          </a:xfrm>
        </p:spPr>
        <p:txBody>
          <a:bodyPr/>
          <a:lstStyle/>
          <a:p>
            <a:r>
              <a:rPr lang="sk-SK" dirty="0" smtClean="0"/>
              <a:t>V roku 2022 vykonávali </a:t>
            </a:r>
            <a:r>
              <a:rPr lang="sk-SK" dirty="0"/>
              <a:t>príslušníci Hasičského a záchranného zboru</a:t>
            </a:r>
            <a:r>
              <a:rPr lang="sk-SK" dirty="0" smtClean="0"/>
              <a:t> </a:t>
            </a:r>
            <a:r>
              <a:rPr lang="sk-SK" dirty="0"/>
              <a:t>o</a:t>
            </a:r>
            <a:r>
              <a:rPr lang="sk-SK" dirty="0" smtClean="0"/>
              <a:t>krem každodennej zásahovej činnosti aj ďalšie aktivity súvisiace s pandémiou ochorenia COVID-19 a konfliktom na Ukrajine.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8" y="5950934"/>
            <a:ext cx="9160707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Iné činnosti </a:t>
            </a:r>
            <a:r>
              <a:rPr lang="sk-SK" dirty="0"/>
              <a:t>HaZZ v roku 2022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6895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 smtClean="0"/>
              <a:t>Aktivity HaZZ v súvislosti s konfliktom na Ukrajine:</a:t>
            </a:r>
          </a:p>
          <a:p>
            <a:pPr marL="0" indent="0">
              <a:buNone/>
            </a:pPr>
            <a:endParaRPr lang="sk-SK" sz="2000" b="1" u="sng" dirty="0" smtClean="0"/>
          </a:p>
          <a:p>
            <a:pPr>
              <a:buFontTx/>
              <a:buChar char="-"/>
            </a:pPr>
            <a:r>
              <a:rPr lang="sk-SK" sz="2000" dirty="0"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cs typeface="Times New Roman" panose="02020603050405020304" pitchFamily="18" charset="0"/>
              </a:rPr>
              <a:t>ýstavba a prevádzka modulu ETC v Humennom a modulu ETC v Michalovciach (darovaný z Talianska);</a:t>
            </a:r>
          </a:p>
          <a:p>
            <a:pPr>
              <a:buFontTx/>
              <a:buChar char="-"/>
            </a:pPr>
            <a:r>
              <a:rPr lang="sk-SK" sz="2000" dirty="0">
                <a:cs typeface="Times New Roman" panose="02020603050405020304" pitchFamily="18" charset="0"/>
              </a:rPr>
              <a:t>č</a:t>
            </a:r>
            <a:r>
              <a:rPr lang="sk-SK" sz="2000" dirty="0" smtClean="0">
                <a:cs typeface="Times New Roman" panose="02020603050405020304" pitchFamily="18" charset="0"/>
              </a:rPr>
              <a:t>innosti na hraničných priechodoch Ubľa, Vyšné Nemecké a Veľké Slemence;</a:t>
            </a:r>
          </a:p>
          <a:p>
            <a:pPr>
              <a:buFontTx/>
              <a:buChar char="-"/>
            </a:pPr>
            <a:r>
              <a:rPr lang="sk-SK" sz="2000" dirty="0" smtClean="0">
                <a:cs typeface="Times New Roman" panose="02020603050405020304" pitchFamily="18" charset="0"/>
              </a:rPr>
              <a:t>RHCP v Sobranciach;</a:t>
            </a:r>
          </a:p>
          <a:p>
            <a:pPr>
              <a:buFontTx/>
              <a:buChar char="-"/>
            </a:pPr>
            <a:r>
              <a:rPr lang="sk-SK" sz="2000" dirty="0" smtClean="0">
                <a:cs typeface="Times New Roman" panose="02020603050405020304" pitchFamily="18" charset="0"/>
              </a:rPr>
              <a:t>VKC v Michalovciach, VKC v Bratislave, VKC v Nitre a v VKC v Žiline;</a:t>
            </a:r>
          </a:p>
          <a:p>
            <a:pPr>
              <a:buFontTx/>
              <a:buChar char="-"/>
            </a:pPr>
            <a:r>
              <a:rPr lang="sk-SK" sz="2000" dirty="0" smtClean="0">
                <a:cs typeface="Times New Roman" panose="02020603050405020304" pitchFamily="18" charset="0"/>
              </a:rPr>
              <a:t>koordinácia a výkon činností v humanitárnom </a:t>
            </a:r>
            <a:r>
              <a:rPr lang="sk-SK" sz="2000" dirty="0" err="1" smtClean="0">
                <a:cs typeface="Times New Roman" panose="02020603050405020304" pitchFamily="18" charset="0"/>
              </a:rPr>
              <a:t>HUBe</a:t>
            </a:r>
            <a:r>
              <a:rPr lang="sk-SK" sz="2000" dirty="0" smtClean="0">
                <a:cs typeface="Times New Roman" panose="02020603050405020304" pitchFamily="18" charset="0"/>
              </a:rPr>
              <a:t> v Čiernej nad Tisou;</a:t>
            </a:r>
          </a:p>
          <a:p>
            <a:pPr>
              <a:buFontTx/>
              <a:buChar char="-"/>
            </a:pPr>
            <a:r>
              <a:rPr lang="sk-SK" sz="2000" dirty="0"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cs typeface="Times New Roman" panose="02020603050405020304" pitchFamily="18" charset="0"/>
              </a:rPr>
              <a:t>ykonávanie prevozov utečencov.</a:t>
            </a:r>
          </a:p>
          <a:p>
            <a:pPr marL="0" indent="0">
              <a:buNone/>
            </a:pPr>
            <a:endParaRPr lang="sk-SK" sz="20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000" b="1" u="sng" dirty="0">
                <a:cs typeface="Times New Roman" panose="02020603050405020304" pitchFamily="18" charset="0"/>
              </a:rPr>
              <a:t>S</a:t>
            </a:r>
            <a:r>
              <a:rPr lang="sk-SK" sz="2000" b="1" u="sng" dirty="0" smtClean="0">
                <a:cs typeface="Times New Roman" panose="02020603050405020304" pitchFamily="18" charset="0"/>
              </a:rPr>
              <a:t>ily </a:t>
            </a:r>
            <a:r>
              <a:rPr lang="sk-SK" sz="2000" b="1" u="sng" dirty="0">
                <a:cs typeface="Times New Roman" panose="02020603050405020304" pitchFamily="18" charset="0"/>
              </a:rPr>
              <a:t>a prostriedky </a:t>
            </a:r>
            <a:r>
              <a:rPr lang="sk-SK" sz="2000" b="1" u="sng" dirty="0" smtClean="0">
                <a:cs typeface="Times New Roman" panose="02020603050405020304" pitchFamily="18" charset="0"/>
              </a:rPr>
              <a:t>HaZZ boli využívané na </a:t>
            </a:r>
            <a:r>
              <a:rPr lang="sk-SK" sz="2000" b="1" u="sng" dirty="0">
                <a:cs typeface="Times New Roman" panose="02020603050405020304" pitchFamily="18" charset="0"/>
              </a:rPr>
              <a:t>maximálne možnú mieru. </a:t>
            </a:r>
          </a:p>
          <a:p>
            <a:pPr>
              <a:buFontTx/>
              <a:buChar char="-"/>
            </a:pPr>
            <a:endParaRPr lang="sk-SK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7" y="5927404"/>
            <a:ext cx="9160707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k-SK" dirty="0"/>
              <a:t>Iné činnosti HaZZ v roku 2022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8710" y="1484784"/>
            <a:ext cx="8892480" cy="4171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 smtClean="0">
                <a:cs typeface="Times New Roman" panose="02020603050405020304" pitchFamily="18" charset="0"/>
              </a:rPr>
              <a:t>Aktivity HaZZ v súvislosti s ochorením COVID-19:</a:t>
            </a:r>
          </a:p>
          <a:p>
            <a:pPr marL="0" indent="0">
              <a:buNone/>
            </a:pPr>
            <a:endParaRPr lang="sk-SK" sz="2400" b="1" u="sng" dirty="0" smtClean="0">
              <a:cs typeface="Times New Roman" panose="02020603050405020304" pitchFamily="18" charset="0"/>
            </a:endParaRPr>
          </a:p>
          <a:p>
            <a:r>
              <a:rPr lang="sk-SK" sz="2000" dirty="0" smtClean="0">
                <a:cs typeface="Times New Roman" panose="02020603050405020304" pitchFamily="18" charset="0"/>
              </a:rPr>
              <a:t>výstavba </a:t>
            </a:r>
            <a:r>
              <a:rPr lang="sk-SK" sz="2000" dirty="0" err="1" smtClean="0">
                <a:cs typeface="Times New Roman" panose="02020603050405020304" pitchFamily="18" charset="0"/>
              </a:rPr>
              <a:t>triážnych</a:t>
            </a:r>
            <a:r>
              <a:rPr lang="sk-SK" sz="2000" dirty="0" smtClean="0">
                <a:cs typeface="Times New Roman" panose="02020603050405020304" pitchFamily="18" charset="0"/>
              </a:rPr>
              <a:t> stanov pred nemocnicami a následne zabezpečovanie ich údržby;</a:t>
            </a:r>
          </a:p>
          <a:p>
            <a:r>
              <a:rPr lang="sk-SK" sz="2000" dirty="0" smtClean="0">
                <a:cs typeface="Times New Roman" panose="02020603050405020304" pitchFamily="18" charset="0"/>
              </a:rPr>
              <a:t>dezinfekcia priestorov;</a:t>
            </a:r>
          </a:p>
          <a:p>
            <a:r>
              <a:rPr lang="sk-SK" sz="2000" dirty="0"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cs typeface="Times New Roman" panose="02020603050405020304" pitchFamily="18" charset="0"/>
              </a:rPr>
              <a:t>ýstavba krízových stanov (v prípade potreby) a zabezpečovanie ich každodennej technickej údržby;</a:t>
            </a:r>
            <a:endParaRPr lang="sk-SK" sz="2000" dirty="0">
              <a:cs typeface="Times New Roman" panose="02020603050405020304" pitchFamily="18" charset="0"/>
            </a:endParaRPr>
          </a:p>
          <a:p>
            <a:r>
              <a:rPr lang="pl-PL" sz="2000" dirty="0">
                <a:cs typeface="Times New Roman" panose="02020603050405020304" pitchFamily="18" charset="0"/>
              </a:rPr>
              <a:t>v</a:t>
            </a:r>
            <a:r>
              <a:rPr lang="pl-PL" sz="2000" dirty="0" smtClean="0">
                <a:cs typeface="Times New Roman" panose="02020603050405020304" pitchFamily="18" charset="0"/>
              </a:rPr>
              <a:t>ykonávanie prevozov </a:t>
            </a:r>
            <a:r>
              <a:rPr lang="pl-PL" sz="2000" dirty="0">
                <a:cs typeface="Times New Roman" panose="02020603050405020304" pitchFamily="18" charset="0"/>
              </a:rPr>
              <a:t>vzoriek do </a:t>
            </a:r>
            <a:r>
              <a:rPr lang="pl-PL" sz="2000" dirty="0" smtClean="0">
                <a:cs typeface="Times New Roman" panose="02020603050405020304" pitchFamily="18" charset="0"/>
              </a:rPr>
              <a:t>RÚVZ;</a:t>
            </a:r>
          </a:p>
          <a:p>
            <a:r>
              <a:rPr lang="pl-PL" sz="2000" dirty="0">
                <a:cs typeface="Times New Roman" panose="02020603050405020304" pitchFamily="18" charset="0"/>
              </a:rPr>
              <a:t>v</a:t>
            </a:r>
            <a:r>
              <a:rPr lang="pl-PL" sz="2000" dirty="0" smtClean="0">
                <a:cs typeface="Times New Roman" panose="02020603050405020304" pitchFamily="18" charset="0"/>
              </a:rPr>
              <a:t>ykonávanie odberov.</a:t>
            </a:r>
            <a:endParaRPr lang="pl-PL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7" y="5927404"/>
            <a:ext cx="9160707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46107" y="2420888"/>
            <a:ext cx="726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za pozornosť!</a:t>
            </a:r>
            <a:endParaRPr lang="sk-SK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Výjazdová činnosť podľa krajov              v roku 2022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712758"/>
              </p:ext>
            </p:extLst>
          </p:nvPr>
        </p:nvGraphicFramePr>
        <p:xfrm>
          <a:off x="0" y="1417639"/>
          <a:ext cx="9036496" cy="450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3744417"/>
          </a:xfrm>
        </p:spPr>
        <p:txBody>
          <a:bodyPr>
            <a:normAutofit/>
          </a:bodyPr>
          <a:lstStyle/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Najrizikovejším dňom v týždni pre vznik mimoriadnych udalostí bola v roku 2022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sobota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dopravných nehôd, pri ktorých zasahovali hasiči vzniklo v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piatok.</a:t>
            </a:r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7180" y="1052736"/>
            <a:ext cx="858964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výjazdov hasiči evidujú okolo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16. hod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požiarov vzniklo okolo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16. hod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výjazdov k dopravných nehodám uskutočnili príslušníci HaZZ okolo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16. hod</a:t>
            </a:r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sk-SK" sz="3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7524" y="1124744"/>
            <a:ext cx="8568952" cy="4309939"/>
          </a:xfrm>
        </p:spPr>
        <p:txBody>
          <a:bodyPr/>
          <a:lstStyle/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požiarov vzniklo v mesiaci marec (2 855). </a:t>
            </a: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V roku 2021 vzniklo najviac požiarov taktiež v mesiaci marec, pričom ich počet bol nižší o </a:t>
            </a:r>
            <a:r>
              <a:rPr lang="sk-SK" sz="3000" b="1" u="sng" dirty="0" smtClean="0">
                <a:solidFill>
                  <a:srgbClr val="FF0000"/>
                </a:solidFill>
                <a:latin typeface="Arial Narrow" pitchFamily="34" charset="0"/>
              </a:rPr>
              <a:t>1 796 prípadov.</a:t>
            </a:r>
            <a:r>
              <a:rPr lang="sk-SK" sz="3000" b="1" dirty="0" smtClean="0">
                <a:latin typeface="Arial Narrow" pitchFamily="34" charset="0"/>
              </a:rPr>
              <a:t/>
            </a:r>
            <a:br>
              <a:rPr lang="sk-SK" sz="3000" b="1" dirty="0" smtClean="0">
                <a:latin typeface="Arial Narrow" pitchFamily="34" charset="0"/>
              </a:rPr>
            </a:br>
            <a:endParaRPr lang="sk-SK" sz="3000" b="1" dirty="0" smtClean="0">
              <a:latin typeface="Arial Narrow" pitchFamily="34" charset="0"/>
            </a:endParaRPr>
          </a:p>
          <a:p>
            <a:r>
              <a:rPr lang="sk-SK" sz="3000" b="1" dirty="0" smtClean="0">
                <a:solidFill>
                  <a:srgbClr val="FF0000"/>
                </a:solidFill>
                <a:latin typeface="Arial Narrow" pitchFamily="34" charset="0"/>
              </a:rPr>
              <a:t>Najviac zásahov evidujú profesionálni hasiči               v mesiaci júl (3 494).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405"/>
            <a:ext cx="9144000" cy="9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12345</TotalTime>
  <Words>1806</Words>
  <Application>Microsoft Office PowerPoint</Application>
  <PresentationFormat>Prezentácia na obrazovke (4:3)</PresentationFormat>
  <Paragraphs>375</Paragraphs>
  <Slides>54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0" baseType="lpstr">
      <vt:lpstr>Arial</vt:lpstr>
      <vt:lpstr>Arial Narrow</vt:lpstr>
      <vt:lpstr>Calibri</vt:lpstr>
      <vt:lpstr>Symbol</vt:lpstr>
      <vt:lpstr>Times New Roman</vt:lpstr>
      <vt:lpstr>Motív Office</vt:lpstr>
      <vt:lpstr>Prezentácia programu PowerPoint</vt:lpstr>
      <vt:lpstr>Počet výjazdov HaZZ v roku 2022</vt:lpstr>
      <vt:lpstr>Vývoj zásahovej činnosti HaZZ               v rokoch 2021 a 2022</vt:lpstr>
      <vt:lpstr>Vývoj výjazdovej činnosti HaZZ               v rokoch 2021 a 2022</vt:lpstr>
      <vt:lpstr>Počet výjazdov HaZZ v rokoch  2002 – 2022 </vt:lpstr>
      <vt:lpstr>Výjazdová činnosť podľa krajov              v roku 2022</vt:lpstr>
      <vt:lpstr>Prezentácia programu PowerPoint</vt:lpstr>
      <vt:lpstr>Prezentácia programu PowerPoint</vt:lpstr>
      <vt:lpstr>Prezentácia programu PowerPoint</vt:lpstr>
      <vt:lpstr>Zachránené, zranené a usmrtené osoby pri výjazdoch v rokoch 2021 a 2022</vt:lpstr>
      <vt:lpstr>Uchránené hodnoty na majetku v rokoch 2019 - 2022 </vt:lpstr>
      <vt:lpstr>Charakter požiarov v roku 2022</vt:lpstr>
      <vt:lpstr>Požiare v rokoch 2021 a 2022</vt:lpstr>
      <vt:lpstr>Zranené a usmrtené osoby                                  pri požiaroch v rokoch 2012 - 2022</vt:lpstr>
      <vt:lpstr>Príčiny požiarov v roku 2022</vt:lpstr>
      <vt:lpstr>Požiare s najvyššou škodou v roku 2022</vt:lpstr>
      <vt:lpstr>Prezentácia programu PowerPoint</vt:lpstr>
      <vt:lpstr>Prezentácia programu PowerPoint</vt:lpstr>
      <vt:lpstr>Požiare s najvyššou škodou v roku 2022</vt:lpstr>
      <vt:lpstr>Prezentácia programu PowerPoint</vt:lpstr>
      <vt:lpstr>Požiare s najvyššou škodou v roku 2022</vt:lpstr>
      <vt:lpstr>Prezentácia programu PowerPoint</vt:lpstr>
      <vt:lpstr>Prezentácia programu PowerPoint</vt:lpstr>
      <vt:lpstr>Požiare s najvyššou škodou v roku 2022</vt:lpstr>
      <vt:lpstr>Prezentácia programu PowerPoint</vt:lpstr>
      <vt:lpstr>Požiare s najvyššou škodou v roku 2022</vt:lpstr>
      <vt:lpstr>Prezentácia programu PowerPoint</vt:lpstr>
      <vt:lpstr>Požiare s najvyššou škodou v roku 2022</vt:lpstr>
      <vt:lpstr>Prezentácia programu PowerPoint</vt:lpstr>
      <vt:lpstr>Prezentácia programu PowerPoint</vt:lpstr>
      <vt:lpstr>Požiare osobných motorových vozidiel v rokoch 2019 - 2022</vt:lpstr>
      <vt:lpstr>Zranené a usmrtené osoby pri požiaroch osobných motorových vozidiel v rokoch 2019 - 2022</vt:lpstr>
      <vt:lpstr>Prezentácia programu PowerPoint</vt:lpstr>
      <vt:lpstr>Počet zranených a usmrtených detí     pri požiaroch v rokoch 2012 - 2022</vt:lpstr>
      <vt:lpstr>Požiare bytov a rodinných domov             v rokoch 2020 - 2022</vt:lpstr>
      <vt:lpstr> Zranené a usmrtené osoby pri požiaroch bytových a rodinných domov v rokoch  2020 - 2022</vt:lpstr>
      <vt:lpstr>Počet volaní na LTV 150 v roku 2022</vt:lpstr>
      <vt:lpstr>Požiarna prevencia</vt:lpstr>
      <vt:lpstr>Kontrolná činnosť za rok 2022 </vt:lpstr>
      <vt:lpstr>Počet vykonaných protipožiarnych kontrol a zistených nedostatkov v rokoch 2015 – 2022</vt:lpstr>
      <vt:lpstr>Kontrolná činnosť za rok 2022</vt:lpstr>
      <vt:lpstr>Najčastejšie zisťované nedostatky pri protipožiarnych kontrolách</vt:lpstr>
      <vt:lpstr>Posudzovanie projektovej dokumentácie stavieb a kolaudácie stavieb za rok 2022 </vt:lpstr>
      <vt:lpstr>Konania podľa stavebného zákona (územné, stavebné, kolaudačné) v rokoch 2015 – 2022 </vt:lpstr>
      <vt:lpstr>Najčastejšie zisťované nedostatky pri posudzovaní dokumentácie stavieb</vt:lpstr>
      <vt:lpstr>Hlavné zameranie kontrolnej činnosti v roku 2022</vt:lpstr>
      <vt:lpstr>Hlavné zameranie kontrolnej činnosti  v roku 2022</vt:lpstr>
      <vt:lpstr>Hlavné zameranie kontrolnej činnosti v roku 2022</vt:lpstr>
      <vt:lpstr>Kontrolná činnosť zameraná na nákupné centrá</vt:lpstr>
      <vt:lpstr>Kontrolná činnosť zameraná na nákupné centrá</vt:lpstr>
      <vt:lpstr>Iné činnosti HaZZ v roku 2022</vt:lpstr>
      <vt:lpstr>Iné činnosti HaZZ v roku 2022</vt:lpstr>
      <vt:lpstr>Iné činnosti HaZZ v roku 2022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Silvia Jančovičová</dc:creator>
  <cp:lastModifiedBy>Katarína Križanová</cp:lastModifiedBy>
  <cp:revision>875</cp:revision>
  <cp:lastPrinted>2021-01-26T09:20:08Z</cp:lastPrinted>
  <dcterms:created xsi:type="dcterms:W3CDTF">2017-01-09T09:06:07Z</dcterms:created>
  <dcterms:modified xsi:type="dcterms:W3CDTF">2023-01-13T08:06:29Z</dcterms:modified>
</cp:coreProperties>
</file>